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5" r:id="rId4"/>
    <p:sldId id="264" r:id="rId5"/>
    <p:sldId id="263" r:id="rId6"/>
    <p:sldId id="259" r:id="rId7"/>
    <p:sldId id="268" r:id="rId8"/>
    <p:sldId id="267"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A33"/>
    <a:srgbClr val="A94D30"/>
    <a:srgbClr val="472D26"/>
    <a:srgbClr val="98523C"/>
    <a:srgbClr val="A7785D"/>
    <a:srgbClr val="C69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38896" autoAdjust="0"/>
  </p:normalViewPr>
  <p:slideViewPr>
    <p:cSldViewPr snapToGrid="0">
      <p:cViewPr varScale="1">
        <p:scale>
          <a:sx n="30" d="100"/>
          <a:sy n="30" d="100"/>
        </p:scale>
        <p:origin x="1277"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37A3F3-2218-4A52-94F2-90463F54AF4B}" type="datetimeFigureOut">
              <a:rPr lang="en-US" smtClean="0"/>
              <a:t>12/2/2017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97A4F3-59E7-4DC3-AD0B-7C25B25EF323}" type="slidenum">
              <a:rPr lang="en-US" smtClean="0"/>
              <a:t>‹#›</a:t>
            </a:fld>
            <a:endParaRPr lang="en-US"/>
          </a:p>
        </p:txBody>
      </p:sp>
    </p:spTree>
    <p:extLst>
      <p:ext uri="{BB962C8B-B14F-4D97-AF65-F5344CB8AC3E}">
        <p14:creationId xmlns:p14="http://schemas.microsoft.com/office/powerpoint/2010/main" val="411388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 2 Timothy 3, the apostle Paul penned a wonderful sentence that establishes both the precious nature of the words contained in our Bibles, and their efficacy in ordering our lives as His servants.</a:t>
            </a:r>
          </a:p>
          <a:p>
            <a:endParaRPr lang="en-US" sz="1200" b="0" i="0" kern="1200" dirty="0">
              <a:solidFill>
                <a:schemeClr val="tx1"/>
              </a:solidFill>
              <a:effectLst/>
              <a:latin typeface="+mn-lt"/>
              <a:ea typeface="+mn-ea"/>
              <a:cs typeface="+mn-cs"/>
            </a:endParaRPr>
          </a:p>
          <a:p>
            <a:r>
              <a:rPr lang="en-US" b="1" i="0" dirty="0">
                <a:effectLst/>
              </a:rPr>
              <a:t>(2 Timothy 3:16-17), </a:t>
            </a:r>
            <a:r>
              <a:rPr lang="en-US" i="1" dirty="0">
                <a:effectLst/>
              </a:rPr>
              <a:t>“All Scripture </a:t>
            </a:r>
            <a:r>
              <a:rPr lang="en-US" i="1" u="sng" dirty="0">
                <a:effectLst/>
              </a:rPr>
              <a:t>is given by inspiration of God</a:t>
            </a:r>
            <a:r>
              <a:rPr lang="en-US" i="1" dirty="0">
                <a:effectLst/>
              </a:rPr>
              <a:t>, and is profitable for doctrine, for reproof, for correction, for instruction in righteousness, that the man of God may be complete, thoroughly equipped for every good work.”</a:t>
            </a:r>
            <a:endParaRPr lang="en-US" dirty="0">
              <a:effectLst/>
            </a:endParaRPr>
          </a:p>
          <a:p>
            <a:endParaRPr lang="en-US" dirty="0">
              <a:effectLst/>
            </a:endParaRPr>
          </a:p>
          <a:p>
            <a:r>
              <a:rPr lang="en-US" sz="1200" b="1" i="0" kern="1200" dirty="0">
                <a:solidFill>
                  <a:schemeClr val="tx1"/>
                </a:solidFill>
                <a:effectLst/>
                <a:latin typeface="+mn-lt"/>
                <a:ea typeface="+mn-ea"/>
                <a:cs typeface="+mn-cs"/>
              </a:rPr>
              <a:t>The Greek word used in verse 16, translated “inspiration of God” is found nowhere else in scripture. </a:t>
            </a:r>
          </a:p>
          <a:p>
            <a:pPr marL="171450" indent="-171450">
              <a:buFont typeface="Arial" panose="020B0604020202020204" pitchFamily="34" charset="0"/>
              <a:buChar char="•"/>
            </a:pPr>
            <a:r>
              <a:rPr lang="en-US" sz="1200" b="0" i="1" kern="1200" dirty="0" err="1">
                <a:solidFill>
                  <a:schemeClr val="tx1"/>
                </a:solidFill>
                <a:effectLst/>
                <a:latin typeface="+mn-lt"/>
                <a:ea typeface="+mn-ea"/>
                <a:cs typeface="+mn-cs"/>
              </a:rPr>
              <a:t>theopneustos</a:t>
            </a:r>
            <a:r>
              <a:rPr lang="en-US" sz="1200" b="0" i="1"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Vine gives the etymology of the word: (</a:t>
            </a:r>
            <a:r>
              <a:rPr lang="en-US" sz="1200" b="0" i="1" kern="1200" dirty="0">
                <a:solidFill>
                  <a:schemeClr val="tx1"/>
                </a:solidFill>
                <a:effectLst/>
                <a:latin typeface="+mn-lt"/>
                <a:ea typeface="+mn-ea"/>
                <a:cs typeface="+mn-cs"/>
              </a:rPr>
              <a:t>Theos</a:t>
            </a:r>
            <a:r>
              <a:rPr lang="en-US" sz="1200" b="0" i="0" kern="1200" dirty="0">
                <a:solidFill>
                  <a:schemeClr val="tx1"/>
                </a:solidFill>
                <a:effectLst/>
                <a:latin typeface="+mn-lt"/>
                <a:ea typeface="+mn-ea"/>
                <a:cs typeface="+mn-cs"/>
              </a:rPr>
              <a:t>, God, </a:t>
            </a:r>
            <a:r>
              <a:rPr lang="en-US" sz="1200" b="0" i="1" kern="1200" dirty="0" err="1">
                <a:solidFill>
                  <a:schemeClr val="tx1"/>
                </a:solidFill>
                <a:effectLst/>
                <a:latin typeface="+mn-lt"/>
                <a:ea typeface="+mn-ea"/>
                <a:cs typeface="+mn-cs"/>
              </a:rPr>
              <a:t>pneu</a:t>
            </a:r>
            <a:r>
              <a:rPr lang="en-US" sz="1200" b="0" i="0" kern="1200" dirty="0">
                <a:solidFill>
                  <a:schemeClr val="tx1"/>
                </a:solidFill>
                <a:effectLst/>
                <a:latin typeface="+mn-lt"/>
                <a:ea typeface="+mn-ea"/>
                <a:cs typeface="+mn-cs"/>
              </a:rPr>
              <a:t>, to breathe) and says that it, “is used in 2 Tim. 3:16, of the Scriptures as distinct from non-inspired writings” (Vines, Volume II, page 263).</a:t>
            </a:r>
          </a:p>
          <a:p>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sz="1200" b="1" i="0" kern="1200" dirty="0">
                <a:solidFill>
                  <a:schemeClr val="tx1"/>
                </a:solidFill>
                <a:effectLst/>
                <a:latin typeface="+mn-lt"/>
                <a:ea typeface="+mn-ea"/>
                <a:cs typeface="+mn-cs"/>
              </a:rPr>
              <a:t>In my view, this term is poetic.  God Breathed. </a:t>
            </a:r>
            <a:r>
              <a:rPr lang="en-US" sz="1200" b="0" i="0" kern="1200" dirty="0">
                <a:solidFill>
                  <a:schemeClr val="tx1"/>
                </a:solidFill>
                <a:effectLst/>
                <a:latin typeface="+mn-lt"/>
                <a:ea typeface="+mn-ea"/>
                <a:cs typeface="+mn-cs"/>
              </a:rPr>
              <a:t>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The document that we call the Bible is not the product of men, but of the Almighty.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As such it should be recognized as unique in the world,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As such it is worthy of our undying respect and careful scrutiny.</a:t>
            </a: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197A4F3-59E7-4DC3-AD0B-7C25B25EF323}" type="slidenum">
              <a:rPr lang="en-US" smtClean="0"/>
              <a:t>1</a:t>
            </a:fld>
            <a:endParaRPr lang="en-US"/>
          </a:p>
        </p:txBody>
      </p:sp>
    </p:spTree>
    <p:extLst>
      <p:ext uri="{BB962C8B-B14F-4D97-AF65-F5344CB8AC3E}">
        <p14:creationId xmlns:p14="http://schemas.microsoft.com/office/powerpoint/2010/main" val="1300375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It may be that familiarity breeds contempt.  The Bible is ubiquitous.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You can find a copy in every motel room.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It is found on coffee tables or in bookshelves of most households in the United States.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It is believed that over 6 billion copies of the Bible have been printed, making it the most widely distributed book of all time.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Bible is available to 98% of the world’s population in a language with which they are fluent.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It was the first major work printed by Johannes Gutenberg on his newly invented mechanical printing press, in 1455.</a:t>
            </a:r>
          </a:p>
        </p:txBody>
      </p:sp>
      <p:sp>
        <p:nvSpPr>
          <p:cNvPr id="4" name="Slide Number Placeholder 3"/>
          <p:cNvSpPr>
            <a:spLocks noGrp="1"/>
          </p:cNvSpPr>
          <p:nvPr>
            <p:ph type="sldNum" sz="quarter" idx="10"/>
          </p:nvPr>
        </p:nvSpPr>
        <p:spPr/>
        <p:txBody>
          <a:bodyPr/>
          <a:lstStyle/>
          <a:p>
            <a:fld id="{D197A4F3-59E7-4DC3-AD0B-7C25B25EF323}" type="slidenum">
              <a:rPr lang="en-US" smtClean="0"/>
              <a:t>2</a:t>
            </a:fld>
            <a:endParaRPr lang="en-US"/>
          </a:p>
        </p:txBody>
      </p:sp>
    </p:spTree>
    <p:extLst>
      <p:ext uri="{BB962C8B-B14F-4D97-AF65-F5344CB8AC3E}">
        <p14:creationId xmlns:p14="http://schemas.microsoft.com/office/powerpoint/2010/main" val="2473749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Yet, most are ignorant of its contents.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They either have only a superficial knowledge of God’s word, or they lack the ability to </a:t>
            </a:r>
            <a:r>
              <a:rPr lang="en-US" sz="1200" b="0" i="1" kern="1200" dirty="0">
                <a:solidFill>
                  <a:schemeClr val="tx1"/>
                </a:solidFill>
                <a:effectLst/>
                <a:latin typeface="+mn-lt"/>
                <a:ea typeface="+mn-ea"/>
                <a:cs typeface="+mn-cs"/>
              </a:rPr>
              <a:t>“rightly divide” </a:t>
            </a:r>
            <a:r>
              <a:rPr lang="en-US" sz="1200" b="0" i="0" kern="1200" dirty="0">
                <a:solidFill>
                  <a:schemeClr val="tx1"/>
                </a:solidFill>
                <a:effectLst/>
                <a:latin typeface="+mn-lt"/>
                <a:ea typeface="+mn-ea"/>
                <a:cs typeface="+mn-cs"/>
              </a:rPr>
              <a:t>it.</a:t>
            </a:r>
          </a:p>
          <a:p>
            <a:pPr marL="0" indent="0">
              <a:buFont typeface="Arial" panose="020B0604020202020204" pitchFamily="34" charset="0"/>
              <a:buNone/>
            </a:pPr>
            <a:r>
              <a:rPr lang="en-US" sz="1200" b="1" i="0" kern="1200" dirty="0">
                <a:solidFill>
                  <a:schemeClr val="tx1"/>
                </a:solidFill>
                <a:effectLst/>
                <a:latin typeface="+mn-lt"/>
                <a:ea typeface="+mn-ea"/>
                <a:cs typeface="+mn-cs"/>
              </a:rPr>
              <a:t>(2 Timothy 2:15), </a:t>
            </a:r>
            <a:r>
              <a:rPr lang="en-US" sz="1200" b="0" i="1" kern="1200" dirty="0">
                <a:solidFill>
                  <a:schemeClr val="tx1"/>
                </a:solidFill>
                <a:effectLst/>
                <a:latin typeface="+mn-lt"/>
                <a:ea typeface="+mn-ea"/>
                <a:cs typeface="+mn-cs"/>
              </a:rPr>
              <a:t>“</a:t>
            </a:r>
            <a:r>
              <a:rPr lang="en-US" i="1" dirty="0"/>
              <a:t>Be diligent to present yourself approved to God, a worker who does not need to be ashamed, rightly dividing the word of truth.”</a:t>
            </a:r>
            <a:r>
              <a:rPr lang="en-US" sz="1200" b="0" i="0" kern="1200" dirty="0">
                <a:solidFill>
                  <a:schemeClr val="tx1"/>
                </a:solidFill>
                <a:effectLst/>
                <a:latin typeface="+mn-lt"/>
                <a:ea typeface="+mn-ea"/>
                <a:cs typeface="+mn-cs"/>
              </a:rPr>
              <a:t>  </a:t>
            </a:r>
          </a:p>
          <a:p>
            <a:pPr marL="171450" indent="-171450">
              <a:buFont typeface="Arial" panose="020B0604020202020204" pitchFamily="34" charset="0"/>
              <a:buChar char="•"/>
            </a:pP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sz="1200" b="1" i="0" kern="1200" dirty="0">
                <a:solidFill>
                  <a:schemeClr val="tx1"/>
                </a:solidFill>
                <a:effectLst/>
                <a:latin typeface="+mn-lt"/>
                <a:ea typeface="+mn-ea"/>
                <a:cs typeface="+mn-cs"/>
              </a:rPr>
              <a:t>Occasionally I have watched the game show </a:t>
            </a:r>
            <a:r>
              <a:rPr lang="en-US" sz="1200" b="1" i="1" kern="1200" dirty="0">
                <a:solidFill>
                  <a:schemeClr val="tx1"/>
                </a:solidFill>
                <a:effectLst/>
                <a:latin typeface="+mn-lt"/>
                <a:ea typeface="+mn-ea"/>
                <a:cs typeface="+mn-cs"/>
              </a:rPr>
              <a:t>Jeopardy!</a:t>
            </a:r>
            <a:r>
              <a:rPr lang="en-US" sz="1200" b="1" i="0" kern="1200" dirty="0">
                <a:solidFill>
                  <a:schemeClr val="tx1"/>
                </a:solidFill>
                <a:effectLst/>
                <a:latin typeface="+mn-lt"/>
                <a:ea typeface="+mn-ea"/>
                <a:cs typeface="+mn-cs"/>
              </a:rPr>
              <a:t>, when the Bible was used as one of its categories. </a:t>
            </a:r>
          </a:p>
          <a:p>
            <a:pPr marL="171450" lvl="0" indent="-171450">
              <a:buFont typeface="Arial" panose="020B0604020202020204" pitchFamily="34" charset="0"/>
              <a:buChar char="•"/>
            </a:pPr>
            <a:r>
              <a:rPr lang="en-US" sz="1200" b="0" i="0" kern="1200" dirty="0">
                <a:solidFill>
                  <a:schemeClr val="tx1"/>
                </a:solidFill>
                <a:effectLst/>
                <a:latin typeface="+mn-lt"/>
                <a:ea typeface="+mn-ea"/>
                <a:cs typeface="+mn-cs"/>
              </a:rPr>
              <a:t>It is always interesting to note that these contestants, who are chosen because they have shown an aptitude for answering questions on a wide variety of subjects, consistently are thwarted by the simplest of Bible queries.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97A4F3-59E7-4DC3-AD0B-7C25B25EF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3553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While an abject ignorance of God’s word is the norm in our society today, it certainly ought not to be so among God’s people.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It seems inconceivable that those who claim to be disciples </a:t>
            </a:r>
            <a:r>
              <a:rPr lang="en-US" sz="1200" b="0" i="1" kern="1200" dirty="0">
                <a:solidFill>
                  <a:schemeClr val="tx1"/>
                </a:solidFill>
                <a:effectLst/>
                <a:latin typeface="+mn-lt"/>
                <a:ea typeface="+mn-ea"/>
                <a:cs typeface="+mn-cs"/>
              </a:rPr>
              <a:t>(learners)</a:t>
            </a:r>
            <a:r>
              <a:rPr lang="en-US" sz="1200" b="0" i="0" kern="1200" dirty="0">
                <a:solidFill>
                  <a:schemeClr val="tx1"/>
                </a:solidFill>
                <a:effectLst/>
                <a:latin typeface="+mn-lt"/>
                <a:ea typeface="+mn-ea"/>
                <a:cs typeface="+mn-cs"/>
              </a:rPr>
              <a:t> of Christ have little awareness of or interest in His philosophies, desires, objectives or will for them.</a:t>
            </a:r>
          </a:p>
          <a:p>
            <a:pPr marL="0" indent="0">
              <a:buFont typeface="Arial" panose="020B0604020202020204" pitchFamily="34" charset="0"/>
              <a:buNone/>
            </a:pPr>
            <a:r>
              <a:rPr lang="en-US" sz="1200" b="1" i="0" kern="1200" dirty="0">
                <a:solidFill>
                  <a:schemeClr val="tx1"/>
                </a:solidFill>
                <a:effectLst/>
                <a:latin typeface="+mn-lt"/>
                <a:ea typeface="+mn-ea"/>
                <a:cs typeface="+mn-cs"/>
              </a:rPr>
              <a:t>The nation of Israel was likewise, in its history, cursed by an ignorance of God’s word. </a:t>
            </a:r>
            <a:r>
              <a:rPr lang="en-US" sz="1200" b="0" i="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people of Hosea’s time were guilty of disregarding His instructions.  God described their abject state and gave them a severe admonition, </a:t>
            </a:r>
          </a:p>
          <a:p>
            <a:pPr marL="0" indent="0">
              <a:buFont typeface="Arial" panose="020B0604020202020204" pitchFamily="34" charset="0"/>
              <a:buNone/>
            </a:pPr>
            <a:r>
              <a:rPr lang="en-US" sz="1200" b="1" i="0" kern="1200" dirty="0">
                <a:solidFill>
                  <a:schemeClr val="tx1"/>
                </a:solidFill>
                <a:effectLst/>
                <a:latin typeface="+mn-lt"/>
                <a:ea typeface="+mn-ea"/>
                <a:cs typeface="+mn-cs"/>
              </a:rPr>
              <a:t>(Hosea 4:6), </a:t>
            </a:r>
            <a:r>
              <a:rPr lang="en-US" sz="1200" b="0" i="1" kern="1200" dirty="0">
                <a:solidFill>
                  <a:schemeClr val="tx1"/>
                </a:solidFill>
                <a:effectLst/>
                <a:latin typeface="+mn-lt"/>
                <a:ea typeface="+mn-ea"/>
                <a:cs typeface="+mn-cs"/>
              </a:rPr>
              <a:t>“My people are destroyed for lack of knowledge. Because you have rejected knowledge, I also will reject you from being priest for Me; Because you have forgotten the law of your God, I also will forget your children”</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prophet Isaiah records a similar description,</a:t>
            </a:r>
            <a:r>
              <a:rPr lang="en-US" sz="1200" b="0" i="1" kern="1200" dirty="0">
                <a:solidFill>
                  <a:schemeClr val="tx1"/>
                </a:solidFill>
                <a:effectLst/>
                <a:latin typeface="+mn-lt"/>
                <a:ea typeface="+mn-ea"/>
                <a:cs typeface="+mn-cs"/>
              </a:rPr>
              <a:t> </a:t>
            </a:r>
          </a:p>
          <a:p>
            <a:pPr marL="0" indent="0">
              <a:buFont typeface="Arial" panose="020B0604020202020204" pitchFamily="34" charset="0"/>
              <a:buNone/>
            </a:pPr>
            <a:r>
              <a:rPr lang="en-US" sz="1200" b="1" i="0" kern="1200" dirty="0">
                <a:solidFill>
                  <a:schemeClr val="tx1"/>
                </a:solidFill>
                <a:effectLst/>
                <a:latin typeface="+mn-lt"/>
                <a:ea typeface="+mn-ea"/>
                <a:cs typeface="+mn-cs"/>
              </a:rPr>
              <a:t>(Isaiah 5:13), </a:t>
            </a:r>
            <a:r>
              <a:rPr lang="en-US" sz="1200" b="0" i="1" kern="1200" dirty="0">
                <a:solidFill>
                  <a:schemeClr val="tx1"/>
                </a:solidFill>
                <a:effectLst/>
                <a:latin typeface="+mn-lt"/>
                <a:ea typeface="+mn-ea"/>
                <a:cs typeface="+mn-cs"/>
              </a:rPr>
              <a:t>“Therefore my people have gone into captivity, Because they have no knowledge; Their honorable men are famished, And their multitude dried up with thirst”</a:t>
            </a:r>
          </a:p>
          <a:p>
            <a:pPr marL="0" indent="0">
              <a:buFont typeface="Arial" panose="020B0604020202020204" pitchFamily="34" charset="0"/>
              <a:buNone/>
            </a:pPr>
            <a:endParaRPr lang="en-US" sz="1200" b="0" i="1" kern="1200" dirty="0">
              <a:solidFill>
                <a:schemeClr val="tx1"/>
              </a:solidFill>
              <a:effectLst/>
              <a:latin typeface="+mn-lt"/>
              <a:ea typeface="+mn-ea"/>
              <a:cs typeface="+mn-cs"/>
            </a:endParaRPr>
          </a:p>
          <a:p>
            <a:pPr marL="0" indent="0">
              <a:buFont typeface="Arial" panose="020B0604020202020204" pitchFamily="34" charset="0"/>
              <a:buNone/>
            </a:pPr>
            <a:r>
              <a:rPr lang="en-US" sz="1200" b="1" i="0" kern="1200" dirty="0">
                <a:solidFill>
                  <a:schemeClr val="tx1"/>
                </a:solidFill>
                <a:effectLst/>
                <a:latin typeface="+mn-lt"/>
                <a:ea typeface="+mn-ea"/>
                <a:cs typeface="+mn-cs"/>
              </a:rPr>
              <a:t>God expects spiritual growth, triggered by a feast upon the word of God</a:t>
            </a:r>
          </a:p>
          <a:p>
            <a:pPr marL="0" indent="0">
              <a:buFont typeface="Arial" panose="020B0604020202020204" pitchFamily="34" charset="0"/>
              <a:buNone/>
            </a:pPr>
            <a:r>
              <a:rPr lang="en-US" sz="1200" b="1" i="0" kern="1200" dirty="0">
                <a:solidFill>
                  <a:schemeClr val="tx1"/>
                </a:solidFill>
                <a:effectLst/>
                <a:latin typeface="+mn-lt"/>
                <a:ea typeface="+mn-ea"/>
                <a:cs typeface="+mn-cs"/>
              </a:rPr>
              <a:t>(Hebrews 5:12), </a:t>
            </a:r>
            <a:r>
              <a:rPr lang="en-US" sz="1200" b="0" i="1" kern="1200" dirty="0">
                <a:solidFill>
                  <a:schemeClr val="tx1"/>
                </a:solidFill>
                <a:effectLst/>
                <a:latin typeface="+mn-lt"/>
                <a:ea typeface="+mn-ea"/>
                <a:cs typeface="+mn-cs"/>
              </a:rPr>
              <a:t>“</a:t>
            </a:r>
            <a:r>
              <a:rPr lang="en-US" i="1" dirty="0"/>
              <a:t>For though by this time you ought to be teachers, you need someone to teach you again the first principles of the oracles of God; and you have come to need milk and not solid food.”</a:t>
            </a:r>
            <a:endParaRPr lang="en-US"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97A4F3-59E7-4DC3-AD0B-7C25B25EF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4192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Though infrequent, there were times of great zeal in Israel’s history</a:t>
            </a:r>
            <a:r>
              <a:rPr lang="en-US" sz="1200" b="0" i="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It is interesting that one characteristic of this zeal was </a:t>
            </a:r>
            <a:r>
              <a:rPr lang="en-US" sz="1200" b="0" i="0" u="sng" kern="1200" dirty="0">
                <a:solidFill>
                  <a:schemeClr val="tx1"/>
                </a:solidFill>
                <a:effectLst/>
                <a:latin typeface="+mn-lt"/>
                <a:ea typeface="+mn-ea"/>
                <a:cs typeface="+mn-cs"/>
              </a:rPr>
              <a:t>their respect for and interest in the word of God</a:t>
            </a:r>
            <a:r>
              <a:rPr lang="en-US" sz="1200" b="0" i="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For example, when Joshua read the law of Moses to the people at Mt. </a:t>
            </a:r>
            <a:r>
              <a:rPr lang="en-US" sz="1200" b="1" i="0" kern="1200" dirty="0" err="1">
                <a:solidFill>
                  <a:schemeClr val="tx1"/>
                </a:solidFill>
                <a:effectLst/>
                <a:latin typeface="+mn-lt"/>
                <a:ea typeface="+mn-ea"/>
                <a:cs typeface="+mn-cs"/>
              </a:rPr>
              <a:t>Ebal</a:t>
            </a:r>
            <a:endParaRPr lang="en-US" sz="1200" b="1" i="0" kern="1200" dirty="0">
              <a:solidFill>
                <a:schemeClr val="tx1"/>
              </a:solidFill>
              <a:effectLst/>
              <a:latin typeface="+mn-lt"/>
              <a:ea typeface="+mn-ea"/>
              <a:cs typeface="+mn-cs"/>
            </a:endParaRPr>
          </a:p>
          <a:p>
            <a:pPr marL="0" indent="0">
              <a:buFont typeface="Arial" panose="020B0604020202020204" pitchFamily="34" charset="0"/>
              <a:buNone/>
            </a:pPr>
            <a:r>
              <a:rPr lang="en-US" sz="1200" b="1" i="0" kern="1200" dirty="0">
                <a:solidFill>
                  <a:schemeClr val="tx1"/>
                </a:solidFill>
                <a:effectLst/>
                <a:latin typeface="+mn-lt"/>
                <a:ea typeface="+mn-ea"/>
                <a:cs typeface="+mn-cs"/>
              </a:rPr>
              <a:t>(Joshua 8:33-35), </a:t>
            </a:r>
            <a:r>
              <a:rPr lang="en-US" sz="1200" b="0" i="1" kern="1200" dirty="0">
                <a:solidFill>
                  <a:schemeClr val="tx1"/>
                </a:solidFill>
                <a:effectLst/>
                <a:latin typeface="+mn-lt"/>
                <a:ea typeface="+mn-ea"/>
                <a:cs typeface="+mn-cs"/>
              </a:rPr>
              <a:t>“</a:t>
            </a:r>
            <a:r>
              <a:rPr lang="en-US" i="1" dirty="0"/>
              <a:t>Then all Israel, with their elders and officers and judges, stood on either side of the ark before the priests, the Levites, who bore the ark of the covenant of the Lord, the stranger as well as he who was born among them. Half of them were in front of Mount Gerizim and half of them in front of Mount </a:t>
            </a:r>
            <a:r>
              <a:rPr lang="en-US" i="1" dirty="0" err="1"/>
              <a:t>Ebal</a:t>
            </a:r>
            <a:r>
              <a:rPr lang="en-US" i="1" dirty="0"/>
              <a:t>, as Moses the servant of the Lord had commanded before, that they should bless the people of Israel.</a:t>
            </a:r>
            <a:r>
              <a:rPr lang="en-US" i="1" baseline="30000" dirty="0"/>
              <a:t> 34</a:t>
            </a:r>
            <a:r>
              <a:rPr lang="en-US" i="1" dirty="0"/>
              <a:t> And afterward he read all the words of the law, the blessings and the </a:t>
            </a:r>
            <a:r>
              <a:rPr lang="en-US" i="1" dirty="0" err="1"/>
              <a:t>cursings</a:t>
            </a:r>
            <a:r>
              <a:rPr lang="en-US" i="1" dirty="0"/>
              <a:t>, according to all that is written in the Book of the Law.</a:t>
            </a:r>
            <a:r>
              <a:rPr lang="en-US" i="1" baseline="30000" dirty="0"/>
              <a:t> 35</a:t>
            </a:r>
            <a:r>
              <a:rPr lang="en-US" i="1" dirty="0"/>
              <a:t> </a:t>
            </a:r>
            <a:r>
              <a:rPr lang="en-US" i="1" u="sng" dirty="0"/>
              <a:t>There was not a word of all that Moses had commanded which Joshua did not read before all the assembly of Israel, with the women, the little ones, and the strangers who were living among them</a:t>
            </a:r>
            <a:r>
              <a:rPr lang="en-US" i="1" dirty="0"/>
              <a:t>.”</a:t>
            </a:r>
            <a:endParaRPr lang="en-US" sz="1200" b="0" i="1"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And when Ezra read the Law to the remnant who had returned from Babylonian captivity</a:t>
            </a:r>
          </a:p>
          <a:p>
            <a:pPr marL="0" indent="0">
              <a:buFont typeface="Arial" panose="020B0604020202020204" pitchFamily="34" charset="0"/>
              <a:buNone/>
            </a:pPr>
            <a:r>
              <a:rPr lang="en-US" sz="1200" b="1" i="0" kern="1200" dirty="0">
                <a:solidFill>
                  <a:schemeClr val="tx1"/>
                </a:solidFill>
                <a:effectLst/>
                <a:latin typeface="+mn-lt"/>
                <a:ea typeface="+mn-ea"/>
                <a:cs typeface="+mn-cs"/>
              </a:rPr>
              <a:t>(Nehemiah 8:1-3</a:t>
            </a:r>
            <a:r>
              <a:rPr lang="en-US" sz="1200" b="1" i="1" kern="120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a:t>
            </a:r>
            <a:r>
              <a:rPr lang="en-US" i="1" dirty="0"/>
              <a:t>Now all the people gathered together as one man in the open square that was in front of the Water Gate; and they told Ezra the scribe to bring the Book of the Law of Moses, which the Lord had commanded Israel.</a:t>
            </a:r>
            <a:r>
              <a:rPr lang="en-US" i="1" baseline="30000" dirty="0"/>
              <a:t> 2</a:t>
            </a:r>
            <a:r>
              <a:rPr lang="en-US" i="1" dirty="0"/>
              <a:t> So Ezra the priest brought the Law before the assembly of men and women and all who could hear with understanding on the first day of the seventh month.</a:t>
            </a:r>
            <a:r>
              <a:rPr lang="en-US" i="1" baseline="30000" dirty="0"/>
              <a:t> 3</a:t>
            </a:r>
            <a:r>
              <a:rPr lang="en-US" i="1" dirty="0"/>
              <a:t> Then he read from it in the open square that was in front of the Water Gate from morning until midday, before the men and women and those who could understand; </a:t>
            </a:r>
            <a:r>
              <a:rPr lang="en-US" i="1" u="sng" dirty="0"/>
              <a:t>and the ears of all the people were attentive to the Book of the Law</a:t>
            </a:r>
            <a:r>
              <a:rPr lang="en-US" i="1" dirty="0"/>
              <a:t>.” </a:t>
            </a:r>
            <a:r>
              <a:rPr lang="en-US" sz="1200" b="1" i="0" kern="1200" dirty="0">
                <a:solidFill>
                  <a:schemeClr val="tx1"/>
                </a:solidFill>
                <a:effectLst/>
                <a:latin typeface="+mn-lt"/>
                <a:ea typeface="+mn-ea"/>
                <a:cs typeface="+mn-cs"/>
              </a:rPr>
              <a:t>(5-8), </a:t>
            </a:r>
            <a:r>
              <a:rPr lang="en-US" sz="1200" b="0" i="1" kern="1200" dirty="0">
                <a:solidFill>
                  <a:schemeClr val="tx1"/>
                </a:solidFill>
                <a:effectLst/>
                <a:latin typeface="+mn-lt"/>
                <a:ea typeface="+mn-ea"/>
                <a:cs typeface="+mn-cs"/>
              </a:rPr>
              <a:t>“</a:t>
            </a:r>
            <a:r>
              <a:rPr lang="en-US" i="1" dirty="0"/>
              <a:t>And Ezra opened the book in the sight of all the people, for he was standing above all the people; </a:t>
            </a:r>
            <a:r>
              <a:rPr lang="en-US" i="1" u="sng" dirty="0"/>
              <a:t>and when he opened it, all the people stood up</a:t>
            </a:r>
            <a:r>
              <a:rPr lang="en-US" i="1" dirty="0"/>
              <a:t>.</a:t>
            </a:r>
            <a:r>
              <a:rPr lang="en-US" i="1" baseline="30000" dirty="0"/>
              <a:t> 6</a:t>
            </a:r>
            <a:r>
              <a:rPr lang="en-US" i="1" dirty="0"/>
              <a:t> And Ezra blessed the Lord, the great God.  Then all the people answered, “Amen, Amen!” while lifting up their hands. And they bowed their heads and worshiped the Lord with their faces to the ground.” Also </a:t>
            </a:r>
            <a:r>
              <a:rPr lang="en-US" i="1" dirty="0" err="1"/>
              <a:t>Jeshua</a:t>
            </a:r>
            <a:r>
              <a:rPr lang="en-US" i="1" dirty="0"/>
              <a:t>, Bani, </a:t>
            </a:r>
            <a:r>
              <a:rPr lang="en-US" i="1" dirty="0" err="1"/>
              <a:t>Sherebiah</a:t>
            </a:r>
            <a:r>
              <a:rPr lang="en-US" i="1" dirty="0"/>
              <a:t>, </a:t>
            </a:r>
            <a:r>
              <a:rPr lang="en-US" i="1" dirty="0" err="1"/>
              <a:t>Jamin</a:t>
            </a:r>
            <a:r>
              <a:rPr lang="en-US" i="1" dirty="0"/>
              <a:t>, </a:t>
            </a:r>
            <a:r>
              <a:rPr lang="en-US" i="1" dirty="0" err="1"/>
              <a:t>Akkub</a:t>
            </a:r>
            <a:r>
              <a:rPr lang="en-US" i="1" dirty="0"/>
              <a:t>, </a:t>
            </a:r>
            <a:r>
              <a:rPr lang="en-US" i="1" dirty="0" err="1"/>
              <a:t>Shabbethai</a:t>
            </a:r>
            <a:r>
              <a:rPr lang="en-US" i="1" dirty="0"/>
              <a:t>, </a:t>
            </a:r>
            <a:r>
              <a:rPr lang="en-US" i="1" dirty="0" err="1"/>
              <a:t>Hodijah</a:t>
            </a:r>
            <a:r>
              <a:rPr lang="en-US" i="1" dirty="0"/>
              <a:t>, </a:t>
            </a:r>
            <a:r>
              <a:rPr lang="en-US" i="1" dirty="0" err="1"/>
              <a:t>Maaseiah</a:t>
            </a:r>
            <a:r>
              <a:rPr lang="en-US" i="1" dirty="0"/>
              <a:t>, </a:t>
            </a:r>
            <a:r>
              <a:rPr lang="en-US" i="1" dirty="0" err="1"/>
              <a:t>Kelita</a:t>
            </a:r>
            <a:r>
              <a:rPr lang="en-US" i="1" dirty="0"/>
              <a:t>, Azariah, </a:t>
            </a:r>
            <a:r>
              <a:rPr lang="en-US" i="1" dirty="0" err="1"/>
              <a:t>Jozabad</a:t>
            </a:r>
            <a:r>
              <a:rPr lang="en-US" i="1" dirty="0"/>
              <a:t>, Hanan, </a:t>
            </a:r>
            <a:r>
              <a:rPr lang="en-US" i="1" dirty="0" err="1"/>
              <a:t>Pelaiah</a:t>
            </a:r>
            <a:r>
              <a:rPr lang="en-US" i="1" dirty="0"/>
              <a:t>, and the Levites, helped the people to understand the Law; and the people stood in their place.</a:t>
            </a:r>
            <a:r>
              <a:rPr lang="en-US" i="1" baseline="30000" dirty="0"/>
              <a:t> 8</a:t>
            </a:r>
            <a:r>
              <a:rPr lang="en-US" i="1" dirty="0"/>
              <a:t> </a:t>
            </a:r>
            <a:r>
              <a:rPr lang="en-US" i="1" u="sng" dirty="0"/>
              <a:t>So they read distinctly from the book, in the Law of God; and they gave the sense, and helped them to understand the reading</a:t>
            </a:r>
            <a:r>
              <a:rPr lang="en-US" i="1" dirty="0"/>
              <a: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97A4F3-59E7-4DC3-AD0B-7C25B25EF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3736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During the reign of Josiah in Judah, the young king led such a renewal.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Apparently, the law of God had been lost completely.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people were ignorant of God’s word, and had been led into ungodliness by Josiah’s father, Amon, and his grandfather, Manasseh.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But Josiah </a:t>
            </a:r>
            <a:r>
              <a:rPr lang="en-US" sz="1200" b="0" i="1" kern="1200" dirty="0">
                <a:solidFill>
                  <a:schemeClr val="tx1"/>
                </a:solidFill>
                <a:effectLst/>
                <a:latin typeface="+mn-lt"/>
                <a:ea typeface="+mn-ea"/>
                <a:cs typeface="+mn-cs"/>
              </a:rPr>
              <a:t>“…did what was right in the sight of the LORD, and walked in all the ways of his father David; he did not turn aside to the right hand or to the left” </a:t>
            </a:r>
            <a:r>
              <a:rPr lang="en-US" sz="1200" b="1" i="0" kern="1200" dirty="0">
                <a:solidFill>
                  <a:schemeClr val="tx1"/>
                </a:solidFill>
                <a:effectLst/>
                <a:latin typeface="+mn-lt"/>
                <a:ea typeface="+mn-ea"/>
                <a:cs typeface="+mn-cs"/>
              </a:rPr>
              <a:t>(2 Kings 22:2).</a:t>
            </a:r>
          </a:p>
          <a:p>
            <a:r>
              <a:rPr lang="en-US" sz="1200" b="1" i="0" kern="1200" dirty="0">
                <a:solidFill>
                  <a:schemeClr val="tx1"/>
                </a:solidFill>
                <a:effectLst/>
                <a:latin typeface="+mn-lt"/>
                <a:ea typeface="+mn-ea"/>
                <a:cs typeface="+mn-cs"/>
              </a:rPr>
              <a:t>When Josiah was 26 years old, while the Temple was being repaired at his command, the high priest Hilkiah reported that the Law had been found.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Josiah was immediately aware of the significance of the find, and grieved that the Law had once been lost.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He said, </a:t>
            </a:r>
            <a:r>
              <a:rPr lang="en-US" sz="1200" b="0" i="1" kern="1200" dirty="0">
                <a:solidFill>
                  <a:schemeClr val="tx1"/>
                </a:solidFill>
                <a:effectLst/>
                <a:latin typeface="+mn-lt"/>
                <a:ea typeface="+mn-ea"/>
                <a:cs typeface="+mn-cs"/>
              </a:rPr>
              <a:t>“…great is the wrath of the LORD that is aroused against us, because our fathers have not obeyed the words of this book, to do according to all that is written concerning us”</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(2 Kings 22:13).</a:t>
            </a:r>
          </a:p>
          <a:p>
            <a:r>
              <a:rPr lang="en-US" sz="1200" b="1" i="0" kern="1200" dirty="0">
                <a:solidFill>
                  <a:schemeClr val="tx1"/>
                </a:solidFill>
                <a:effectLst/>
                <a:latin typeface="+mn-lt"/>
                <a:ea typeface="+mn-ea"/>
                <a:cs typeface="+mn-cs"/>
              </a:rPr>
              <a:t>Consider what the young king did next:</a:t>
            </a:r>
          </a:p>
          <a:p>
            <a:r>
              <a:rPr lang="en-US" sz="1200" b="1" i="0" kern="1200" dirty="0">
                <a:solidFill>
                  <a:schemeClr val="tx1"/>
                </a:solidFill>
                <a:effectLst/>
                <a:latin typeface="+mn-lt"/>
                <a:ea typeface="+mn-ea"/>
                <a:cs typeface="+mn-cs"/>
              </a:rPr>
              <a:t>(2 Kings 23:2-3), </a:t>
            </a:r>
            <a:r>
              <a:rPr lang="en-US" i="1" dirty="0">
                <a:effectLst/>
              </a:rPr>
              <a:t>“The king went up to the house of the LORD with all the men of Judah, and with him all the inhabitants of Jerusalem-the priests and the prophets and all the people, both small and great. </a:t>
            </a:r>
            <a:r>
              <a:rPr lang="en-US" i="1" u="sng" dirty="0">
                <a:effectLst/>
              </a:rPr>
              <a:t>And he read in their hearing all the words of the Book of the Covenant which had been found in the house of the LORD</a:t>
            </a:r>
            <a:r>
              <a:rPr lang="en-US" i="1" dirty="0">
                <a:effectLst/>
              </a:rPr>
              <a:t>.  Then the king stood by a pillar and made a covenant before the LORD, to follow the LORD and to keep His commandments and His testimonies and His statutes, with all his heart and all his soul, to perform the words of this covenant that were written in this book. And all the people took a stand for the covenant”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Because of the influence of this good young king, the people </a:t>
            </a:r>
            <a:r>
              <a:rPr lang="en-US" sz="1200" b="0" i="1" kern="1200" dirty="0">
                <a:solidFill>
                  <a:schemeClr val="tx1"/>
                </a:solidFill>
                <a:effectLst/>
                <a:latin typeface="+mn-lt"/>
                <a:ea typeface="+mn-ea"/>
                <a:cs typeface="+mn-cs"/>
              </a:rPr>
              <a:t>“took a stand.”</a:t>
            </a:r>
            <a:r>
              <a:rPr lang="en-US" sz="1200" b="0" i="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During the rule of Josiah, it is recorded that </a:t>
            </a:r>
            <a:r>
              <a:rPr lang="en-US" sz="1200" b="0" i="1" kern="1200" dirty="0">
                <a:solidFill>
                  <a:schemeClr val="tx1"/>
                </a:solidFill>
                <a:effectLst/>
                <a:latin typeface="+mn-lt"/>
                <a:ea typeface="+mn-ea"/>
                <a:cs typeface="+mn-cs"/>
              </a:rPr>
              <a:t>“…All his days they did not depart from following the LORD God of their fathers”</a:t>
            </a:r>
            <a:r>
              <a:rPr lang="en-US" sz="1200" b="1" i="0" kern="1200" dirty="0">
                <a:solidFill>
                  <a:schemeClr val="tx1"/>
                </a:solidFill>
                <a:effectLst/>
                <a:latin typeface="+mn-lt"/>
                <a:ea typeface="+mn-ea"/>
                <a:cs typeface="+mn-cs"/>
              </a:rPr>
              <a:t> (2 Chronicles 34:33).</a:t>
            </a:r>
          </a:p>
          <a:p>
            <a:r>
              <a:rPr lang="en-US" sz="1200" b="1" i="0" kern="1200" dirty="0">
                <a:solidFill>
                  <a:schemeClr val="tx1"/>
                </a:solidFill>
                <a:effectLst/>
                <a:latin typeface="+mn-lt"/>
                <a:ea typeface="+mn-ea"/>
                <a:cs typeface="+mn-cs"/>
              </a:rPr>
              <a:t>From his example we can learn two important things: (Next slide)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97A4F3-59E7-4DC3-AD0B-7C25B25EF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5941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God’s law must be respected.</a:t>
            </a:r>
            <a:r>
              <a:rPr lang="en-US" sz="1200" b="0" i="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veneration shown for the book of the law by King Josiah is wonderful.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These were not the words of men, but the words of God.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people listened intently to His commands, and were moved to obedience.  </a:t>
            </a:r>
          </a:p>
          <a:p>
            <a:pPr marL="0" indent="0">
              <a:buFont typeface="Arial" panose="020B0604020202020204" pitchFamily="34" charset="0"/>
              <a:buNone/>
            </a:pPr>
            <a:r>
              <a:rPr lang="en-US" sz="1200" b="1" i="0" kern="1200" dirty="0">
                <a:solidFill>
                  <a:schemeClr val="tx1"/>
                </a:solidFill>
                <a:effectLst/>
                <a:latin typeface="+mn-lt"/>
                <a:ea typeface="+mn-ea"/>
                <a:cs typeface="+mn-cs"/>
              </a:rPr>
              <a:t>May we have the same attitude toward God’s word as that expressed by the Psalmist,</a:t>
            </a:r>
            <a:r>
              <a:rPr lang="en-US" sz="1200" b="0" i="0" kern="1200" dirty="0">
                <a:solidFill>
                  <a:schemeClr val="tx1"/>
                </a:solidFill>
                <a:effectLst/>
                <a:latin typeface="+mn-lt"/>
                <a:ea typeface="+mn-ea"/>
                <a:cs typeface="+mn-cs"/>
              </a:rPr>
              <a:t> </a:t>
            </a:r>
          </a:p>
          <a:p>
            <a:pPr marL="0" indent="0">
              <a:buFont typeface="Arial" panose="020B0604020202020204" pitchFamily="34" charset="0"/>
              <a:buNone/>
            </a:pPr>
            <a:r>
              <a:rPr lang="en-US" sz="1200" b="1" i="0" kern="1200" dirty="0">
                <a:solidFill>
                  <a:schemeClr val="tx1"/>
                </a:solidFill>
                <a:effectLst/>
                <a:latin typeface="+mn-lt"/>
                <a:ea typeface="+mn-ea"/>
                <a:cs typeface="+mn-cs"/>
              </a:rPr>
              <a:t>(Psalm 1:1-2), </a:t>
            </a:r>
            <a:r>
              <a:rPr lang="en-US" sz="1200" b="0" i="1" kern="1200" dirty="0">
                <a:solidFill>
                  <a:schemeClr val="tx1"/>
                </a:solidFill>
                <a:effectLst/>
                <a:latin typeface="+mn-lt"/>
                <a:ea typeface="+mn-ea"/>
                <a:cs typeface="+mn-cs"/>
              </a:rPr>
              <a:t>“Blessed is the man Who walks not in the counsel of the ungodly, Nor stands in the path of sinners, Nor sits in the seat of the scornful; But his delight is in the law of the LORD, And in His law he meditates day and night”</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97A4F3-59E7-4DC3-AD0B-7C25B25EF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5432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God’s law must be studied.</a:t>
            </a:r>
            <a:r>
              <a:rPr lang="en-US" sz="1200" b="0" i="0" kern="1200" dirty="0">
                <a:solidFill>
                  <a:schemeClr val="tx1"/>
                </a:solidFill>
                <a:effectLst/>
                <a:latin typeface="+mn-lt"/>
                <a:ea typeface="+mn-ea"/>
                <a:cs typeface="+mn-cs"/>
              </a:rPr>
              <a:t>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It is not enough to venerate His word.  In order for us to please God we must </a:t>
            </a:r>
            <a:r>
              <a:rPr lang="en-US" sz="1200" b="1" i="0" kern="1200" dirty="0">
                <a:solidFill>
                  <a:schemeClr val="tx1"/>
                </a:solidFill>
                <a:effectLst/>
                <a:latin typeface="+mn-lt"/>
                <a:ea typeface="+mn-ea"/>
                <a:cs typeface="+mn-cs"/>
              </a:rPr>
              <a:t>obey</a:t>
            </a:r>
            <a:r>
              <a:rPr lang="en-US" sz="1200" b="0" i="0" kern="1200" dirty="0">
                <a:solidFill>
                  <a:schemeClr val="tx1"/>
                </a:solidFill>
                <a:effectLst/>
                <a:latin typeface="+mn-lt"/>
                <a:ea typeface="+mn-ea"/>
                <a:cs typeface="+mn-cs"/>
              </a:rPr>
              <a:t> His word.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In order to obey His word, we must be familiar with it.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Hebrew writer criticized his readers for being slack in their study of God’s word.  He described them as having become </a:t>
            </a:r>
            <a:r>
              <a:rPr lang="en-US" sz="1200" b="0" i="1" kern="1200" dirty="0">
                <a:solidFill>
                  <a:schemeClr val="tx1"/>
                </a:solidFill>
                <a:effectLst/>
                <a:latin typeface="+mn-lt"/>
                <a:ea typeface="+mn-ea"/>
                <a:cs typeface="+mn-cs"/>
              </a:rPr>
              <a:t>“dull of hearing”,</a:t>
            </a:r>
            <a:r>
              <a:rPr lang="en-US" sz="1200" b="0" i="0" kern="1200" dirty="0">
                <a:solidFill>
                  <a:schemeClr val="tx1"/>
                </a:solidFill>
                <a:effectLst/>
                <a:latin typeface="+mn-lt"/>
                <a:ea typeface="+mn-ea"/>
                <a:cs typeface="+mn-cs"/>
              </a:rPr>
              <a:t> and admonished them, </a:t>
            </a:r>
          </a:p>
          <a:p>
            <a:pPr marL="0" indent="0">
              <a:buFont typeface="Arial" panose="020B0604020202020204" pitchFamily="34" charset="0"/>
              <a:buNone/>
            </a:pPr>
            <a:r>
              <a:rPr lang="en-US" sz="1200" b="1" i="0" kern="1200" dirty="0">
                <a:solidFill>
                  <a:schemeClr val="tx1"/>
                </a:solidFill>
                <a:effectLst/>
                <a:latin typeface="+mn-lt"/>
                <a:ea typeface="+mn-ea"/>
                <a:cs typeface="+mn-cs"/>
              </a:rPr>
              <a:t>(Hebrews 5:12-14), </a:t>
            </a:r>
            <a:r>
              <a:rPr lang="en-US" sz="1200" b="0" i="1" kern="1200" dirty="0">
                <a:solidFill>
                  <a:schemeClr val="tx1"/>
                </a:solidFill>
                <a:effectLst/>
                <a:latin typeface="+mn-lt"/>
                <a:ea typeface="+mn-ea"/>
                <a:cs typeface="+mn-cs"/>
              </a:rPr>
              <a:t>“For though by this time you ought to be teachers, you need someone to teach you again the first principles of the oracles of God; and you have come to need milk and not solid food. For everyone who partakes only of milk is unskilled in the word of righteousness, for he is a babe.  But solid food belongs to those who are of full age, that is, those who by reason of use have their senses exercised to discern both good and evil”</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Bible contains the words and will of the Almighty God of heaven.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It is the product of inspiration, being literally, “God breathed.”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We are so blessed that God has expressed Himself to us.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It is through this we know what He expects of us, and also of the reward He has promised to those who </a:t>
            </a:r>
            <a:r>
              <a:rPr lang="en-US" sz="1200" b="0" i="1" kern="1200" dirty="0">
                <a:solidFill>
                  <a:schemeClr val="tx1"/>
                </a:solidFill>
                <a:effectLst/>
                <a:latin typeface="+mn-lt"/>
                <a:ea typeface="+mn-ea"/>
                <a:cs typeface="+mn-cs"/>
              </a:rPr>
              <a:t>“obey Him.”</a:t>
            </a:r>
            <a:r>
              <a:rPr lang="en-US" sz="1200" b="0" i="0" kern="1200" dirty="0">
                <a:solidFill>
                  <a:schemeClr val="tx1"/>
                </a:solidFill>
                <a:effectLst/>
                <a:latin typeface="+mn-lt"/>
                <a:ea typeface="+mn-ea"/>
                <a:cs typeface="+mn-cs"/>
              </a:rPr>
              <a:t> </a:t>
            </a:r>
          </a:p>
          <a:p>
            <a:pPr marL="0" indent="0">
              <a:buFont typeface="Arial" panose="020B0604020202020204" pitchFamily="34" charset="0"/>
              <a:buNone/>
            </a:pPr>
            <a:r>
              <a:rPr lang="en-US" sz="1200" b="1" i="0" kern="1200" dirty="0">
                <a:solidFill>
                  <a:schemeClr val="tx1"/>
                </a:solidFill>
                <a:effectLst/>
                <a:latin typeface="+mn-lt"/>
                <a:ea typeface="+mn-ea"/>
                <a:cs typeface="+mn-cs"/>
              </a:rPr>
              <a:t>(Hebrews 5:9), </a:t>
            </a:r>
            <a:r>
              <a:rPr lang="en-US" sz="1200" b="0" i="1" kern="1200" dirty="0">
                <a:solidFill>
                  <a:schemeClr val="tx1"/>
                </a:solidFill>
                <a:effectLst/>
                <a:latin typeface="+mn-lt"/>
                <a:ea typeface="+mn-ea"/>
                <a:cs typeface="+mn-cs"/>
              </a:rPr>
              <a:t>“</a:t>
            </a:r>
            <a:r>
              <a:rPr lang="en-US" i="1" dirty="0"/>
              <a:t>And having been perfected, He became the author of eternal salvation to all who obey Him”</a:t>
            </a:r>
            <a:endParaRPr lang="en-US"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97A4F3-59E7-4DC3-AD0B-7C25B25EF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6792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What about you?  What is your attitude toward the Bible?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Have you looked at it as a dusty old book filled with ancient stories written in antiquated English?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Has it served more as a repository of family memories (cards, letters and pressed flowers) than as a daily guide for you in your life?  </a:t>
            </a: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Or, do you count it as precious, and study and meditate on it daily?</a:t>
            </a:r>
            <a:r>
              <a:rPr lang="en-US" sz="1200" b="0" i="0" kern="1200" dirty="0">
                <a:solidFill>
                  <a:schemeClr val="tx1"/>
                </a:solidFill>
                <a:effectLst/>
                <a:latin typeface="+mn-lt"/>
                <a:ea typeface="+mn-ea"/>
                <a:cs typeface="+mn-cs"/>
              </a:rPr>
              <a:t>  </a:t>
            </a: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r>
              <a:rPr lang="en-US" sz="1200" b="1" i="0" kern="1200" dirty="0">
                <a:solidFill>
                  <a:schemeClr val="tx1"/>
                </a:solidFill>
                <a:effectLst/>
                <a:latin typeface="+mn-lt"/>
                <a:ea typeface="+mn-ea"/>
                <a:cs typeface="+mn-cs"/>
              </a:rPr>
              <a:t>Consider the words of the prophet Jeremiah:</a:t>
            </a:r>
          </a:p>
          <a:p>
            <a:r>
              <a:rPr lang="en-US" b="1" dirty="0">
                <a:effectLst/>
              </a:rPr>
              <a:t>(Jeremiah 10:23), </a:t>
            </a:r>
            <a:r>
              <a:rPr lang="en-US" i="1" dirty="0">
                <a:effectLst/>
              </a:rPr>
              <a:t>“O LORD, I know the way of man is not in himself; It is not in man who walks to direct his own steps”</a:t>
            </a:r>
          </a:p>
          <a:p>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We must know God’s will to prosper in this life, and in the one to come.  </a:t>
            </a: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How privileged we are to have access to the mind of God, revealed in His holy Scriptures!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97A4F3-59E7-4DC3-AD0B-7C25B25EF3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3967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85E9B-4336-4A43-8E69-9F6756AB23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CBF1B4-A61E-45BF-819A-F7FC8089C7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37A2C6-E12F-451E-BCB6-AFF212CDF8C6}"/>
              </a:ext>
            </a:extLst>
          </p:cNvPr>
          <p:cNvSpPr>
            <a:spLocks noGrp="1"/>
          </p:cNvSpPr>
          <p:nvPr>
            <p:ph type="dt" sz="half" idx="10"/>
          </p:nvPr>
        </p:nvSpPr>
        <p:spPr/>
        <p:txBody>
          <a:bodyPr/>
          <a:lstStyle/>
          <a:p>
            <a:fld id="{7106EE32-0B04-45EC-8243-840617F4065A}" type="datetimeFigureOut">
              <a:rPr lang="en-US" smtClean="0"/>
              <a:t>12/2/2017</a:t>
            </a:fld>
            <a:endParaRPr lang="en-US"/>
          </a:p>
        </p:txBody>
      </p:sp>
      <p:sp>
        <p:nvSpPr>
          <p:cNvPr id="5" name="Footer Placeholder 4">
            <a:extLst>
              <a:ext uri="{FF2B5EF4-FFF2-40B4-BE49-F238E27FC236}">
                <a16:creationId xmlns:a16="http://schemas.microsoft.com/office/drawing/2014/main" id="{D9034A05-EA1C-4808-B650-E8C098F892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776C5B-445E-4632-9B52-7D4EE2FEAB65}"/>
              </a:ext>
            </a:extLst>
          </p:cNvPr>
          <p:cNvSpPr>
            <a:spLocks noGrp="1"/>
          </p:cNvSpPr>
          <p:nvPr>
            <p:ph type="sldNum" sz="quarter" idx="12"/>
          </p:nvPr>
        </p:nvSpPr>
        <p:spPr/>
        <p:txBody>
          <a:bodyPr/>
          <a:lstStyle/>
          <a:p>
            <a:fld id="{D65D8305-A4AF-442B-A29F-D61854BD3CD6}" type="slidenum">
              <a:rPr lang="en-US" smtClean="0"/>
              <a:t>‹#›</a:t>
            </a:fld>
            <a:endParaRPr lang="en-US"/>
          </a:p>
        </p:txBody>
      </p:sp>
    </p:spTree>
    <p:extLst>
      <p:ext uri="{BB962C8B-B14F-4D97-AF65-F5344CB8AC3E}">
        <p14:creationId xmlns:p14="http://schemas.microsoft.com/office/powerpoint/2010/main" val="93933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31431-3A8C-4E26-9B8C-AB5749DB4A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97EFD0-4C3F-4386-A84A-4FC92E93AC6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0AFC49-33C7-4E0F-BD1A-E8796051B16C}"/>
              </a:ext>
            </a:extLst>
          </p:cNvPr>
          <p:cNvSpPr>
            <a:spLocks noGrp="1"/>
          </p:cNvSpPr>
          <p:nvPr>
            <p:ph type="dt" sz="half" idx="10"/>
          </p:nvPr>
        </p:nvSpPr>
        <p:spPr/>
        <p:txBody>
          <a:bodyPr/>
          <a:lstStyle/>
          <a:p>
            <a:fld id="{7106EE32-0B04-45EC-8243-840617F4065A}" type="datetimeFigureOut">
              <a:rPr lang="en-US" smtClean="0"/>
              <a:t>12/2/2017</a:t>
            </a:fld>
            <a:endParaRPr lang="en-US"/>
          </a:p>
        </p:txBody>
      </p:sp>
      <p:sp>
        <p:nvSpPr>
          <p:cNvPr id="5" name="Footer Placeholder 4">
            <a:extLst>
              <a:ext uri="{FF2B5EF4-FFF2-40B4-BE49-F238E27FC236}">
                <a16:creationId xmlns:a16="http://schemas.microsoft.com/office/drawing/2014/main" id="{C361A196-4C30-4FCC-B75C-4F1576CDD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E12D5B-3674-4E89-9BFC-1BFCC5EF226D}"/>
              </a:ext>
            </a:extLst>
          </p:cNvPr>
          <p:cNvSpPr>
            <a:spLocks noGrp="1"/>
          </p:cNvSpPr>
          <p:nvPr>
            <p:ph type="sldNum" sz="quarter" idx="12"/>
          </p:nvPr>
        </p:nvSpPr>
        <p:spPr/>
        <p:txBody>
          <a:bodyPr/>
          <a:lstStyle/>
          <a:p>
            <a:fld id="{D65D8305-A4AF-442B-A29F-D61854BD3CD6}" type="slidenum">
              <a:rPr lang="en-US" smtClean="0"/>
              <a:t>‹#›</a:t>
            </a:fld>
            <a:endParaRPr lang="en-US"/>
          </a:p>
        </p:txBody>
      </p:sp>
    </p:spTree>
    <p:extLst>
      <p:ext uri="{BB962C8B-B14F-4D97-AF65-F5344CB8AC3E}">
        <p14:creationId xmlns:p14="http://schemas.microsoft.com/office/powerpoint/2010/main" val="178034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A43B86-17E4-4A05-A705-6FDE776D78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5B64FF-E858-4AC6-9638-5FEE601B5DC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90088D-9637-4A32-8837-313502B46557}"/>
              </a:ext>
            </a:extLst>
          </p:cNvPr>
          <p:cNvSpPr>
            <a:spLocks noGrp="1"/>
          </p:cNvSpPr>
          <p:nvPr>
            <p:ph type="dt" sz="half" idx="10"/>
          </p:nvPr>
        </p:nvSpPr>
        <p:spPr/>
        <p:txBody>
          <a:bodyPr/>
          <a:lstStyle/>
          <a:p>
            <a:fld id="{7106EE32-0B04-45EC-8243-840617F4065A}" type="datetimeFigureOut">
              <a:rPr lang="en-US" smtClean="0"/>
              <a:t>12/2/2017</a:t>
            </a:fld>
            <a:endParaRPr lang="en-US"/>
          </a:p>
        </p:txBody>
      </p:sp>
      <p:sp>
        <p:nvSpPr>
          <p:cNvPr id="5" name="Footer Placeholder 4">
            <a:extLst>
              <a:ext uri="{FF2B5EF4-FFF2-40B4-BE49-F238E27FC236}">
                <a16:creationId xmlns:a16="http://schemas.microsoft.com/office/drawing/2014/main" id="{8930B885-67F4-4B9F-9DF4-65F2761510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D01B6F-53E0-4762-945D-35FED1A5801D}"/>
              </a:ext>
            </a:extLst>
          </p:cNvPr>
          <p:cNvSpPr>
            <a:spLocks noGrp="1"/>
          </p:cNvSpPr>
          <p:nvPr>
            <p:ph type="sldNum" sz="quarter" idx="12"/>
          </p:nvPr>
        </p:nvSpPr>
        <p:spPr/>
        <p:txBody>
          <a:bodyPr/>
          <a:lstStyle/>
          <a:p>
            <a:fld id="{D65D8305-A4AF-442B-A29F-D61854BD3CD6}" type="slidenum">
              <a:rPr lang="en-US" smtClean="0"/>
              <a:t>‹#›</a:t>
            </a:fld>
            <a:endParaRPr lang="en-US"/>
          </a:p>
        </p:txBody>
      </p:sp>
    </p:spTree>
    <p:extLst>
      <p:ext uri="{BB962C8B-B14F-4D97-AF65-F5344CB8AC3E}">
        <p14:creationId xmlns:p14="http://schemas.microsoft.com/office/powerpoint/2010/main" val="85847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C61C7-3F9B-4ACB-9A77-5D7D922DFF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F5D46D-350B-49C9-8FFE-6F1F0CF5096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A981D0-6982-4C36-BEAE-2BD565E75CCA}"/>
              </a:ext>
            </a:extLst>
          </p:cNvPr>
          <p:cNvSpPr>
            <a:spLocks noGrp="1"/>
          </p:cNvSpPr>
          <p:nvPr>
            <p:ph type="dt" sz="half" idx="10"/>
          </p:nvPr>
        </p:nvSpPr>
        <p:spPr/>
        <p:txBody>
          <a:bodyPr/>
          <a:lstStyle/>
          <a:p>
            <a:fld id="{7106EE32-0B04-45EC-8243-840617F4065A}" type="datetimeFigureOut">
              <a:rPr lang="en-US" smtClean="0"/>
              <a:t>12/2/2017</a:t>
            </a:fld>
            <a:endParaRPr lang="en-US"/>
          </a:p>
        </p:txBody>
      </p:sp>
      <p:sp>
        <p:nvSpPr>
          <p:cNvPr id="5" name="Footer Placeholder 4">
            <a:extLst>
              <a:ext uri="{FF2B5EF4-FFF2-40B4-BE49-F238E27FC236}">
                <a16:creationId xmlns:a16="http://schemas.microsoft.com/office/drawing/2014/main" id="{AC6DD959-058D-49BC-A996-E39FB91BA9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28D5CB-AB2C-4AF0-BC95-BDFF61BDEEDA}"/>
              </a:ext>
            </a:extLst>
          </p:cNvPr>
          <p:cNvSpPr>
            <a:spLocks noGrp="1"/>
          </p:cNvSpPr>
          <p:nvPr>
            <p:ph type="sldNum" sz="quarter" idx="12"/>
          </p:nvPr>
        </p:nvSpPr>
        <p:spPr/>
        <p:txBody>
          <a:bodyPr/>
          <a:lstStyle/>
          <a:p>
            <a:fld id="{D65D8305-A4AF-442B-A29F-D61854BD3CD6}" type="slidenum">
              <a:rPr lang="en-US" smtClean="0"/>
              <a:t>‹#›</a:t>
            </a:fld>
            <a:endParaRPr lang="en-US"/>
          </a:p>
        </p:txBody>
      </p:sp>
    </p:spTree>
    <p:extLst>
      <p:ext uri="{BB962C8B-B14F-4D97-AF65-F5344CB8AC3E}">
        <p14:creationId xmlns:p14="http://schemas.microsoft.com/office/powerpoint/2010/main" val="2820671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F5AB5-538E-4B7C-A97E-CFEE9E9EF0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AC4AD3-84E2-45B1-B710-2898E3F2DB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C5A8E8D-27FD-452F-8258-C08BA11AD800}"/>
              </a:ext>
            </a:extLst>
          </p:cNvPr>
          <p:cNvSpPr>
            <a:spLocks noGrp="1"/>
          </p:cNvSpPr>
          <p:nvPr>
            <p:ph type="dt" sz="half" idx="10"/>
          </p:nvPr>
        </p:nvSpPr>
        <p:spPr/>
        <p:txBody>
          <a:bodyPr/>
          <a:lstStyle/>
          <a:p>
            <a:fld id="{7106EE32-0B04-45EC-8243-840617F4065A}" type="datetimeFigureOut">
              <a:rPr lang="en-US" smtClean="0"/>
              <a:t>12/2/2017</a:t>
            </a:fld>
            <a:endParaRPr lang="en-US"/>
          </a:p>
        </p:txBody>
      </p:sp>
      <p:sp>
        <p:nvSpPr>
          <p:cNvPr id="5" name="Footer Placeholder 4">
            <a:extLst>
              <a:ext uri="{FF2B5EF4-FFF2-40B4-BE49-F238E27FC236}">
                <a16:creationId xmlns:a16="http://schemas.microsoft.com/office/drawing/2014/main" id="{C84C0406-50BC-4218-841F-AF3CF087D2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D7D4C2-1B84-429D-B59A-BD302F875982}"/>
              </a:ext>
            </a:extLst>
          </p:cNvPr>
          <p:cNvSpPr>
            <a:spLocks noGrp="1"/>
          </p:cNvSpPr>
          <p:nvPr>
            <p:ph type="sldNum" sz="quarter" idx="12"/>
          </p:nvPr>
        </p:nvSpPr>
        <p:spPr/>
        <p:txBody>
          <a:bodyPr/>
          <a:lstStyle/>
          <a:p>
            <a:fld id="{D65D8305-A4AF-442B-A29F-D61854BD3CD6}" type="slidenum">
              <a:rPr lang="en-US" smtClean="0"/>
              <a:t>‹#›</a:t>
            </a:fld>
            <a:endParaRPr lang="en-US"/>
          </a:p>
        </p:txBody>
      </p:sp>
    </p:spTree>
    <p:extLst>
      <p:ext uri="{BB962C8B-B14F-4D97-AF65-F5344CB8AC3E}">
        <p14:creationId xmlns:p14="http://schemas.microsoft.com/office/powerpoint/2010/main" val="3538444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C29BF-FF7D-4BD8-AB63-EFC0A4A16C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E138FC-DDBC-416C-9981-1DF1CCF2B75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AB0580-8AF8-46CA-8D95-AF64D837013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46D23E-3E02-4987-AABE-639546667E31}"/>
              </a:ext>
            </a:extLst>
          </p:cNvPr>
          <p:cNvSpPr>
            <a:spLocks noGrp="1"/>
          </p:cNvSpPr>
          <p:nvPr>
            <p:ph type="dt" sz="half" idx="10"/>
          </p:nvPr>
        </p:nvSpPr>
        <p:spPr/>
        <p:txBody>
          <a:bodyPr/>
          <a:lstStyle/>
          <a:p>
            <a:fld id="{7106EE32-0B04-45EC-8243-840617F4065A}" type="datetimeFigureOut">
              <a:rPr lang="en-US" smtClean="0"/>
              <a:t>12/2/2017</a:t>
            </a:fld>
            <a:endParaRPr lang="en-US"/>
          </a:p>
        </p:txBody>
      </p:sp>
      <p:sp>
        <p:nvSpPr>
          <p:cNvPr id="6" name="Footer Placeholder 5">
            <a:extLst>
              <a:ext uri="{FF2B5EF4-FFF2-40B4-BE49-F238E27FC236}">
                <a16:creationId xmlns:a16="http://schemas.microsoft.com/office/drawing/2014/main" id="{C9F66A46-2BDD-487E-9FB0-4118B260BF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8729F7-1147-4463-8DC1-D13EB3683C36}"/>
              </a:ext>
            </a:extLst>
          </p:cNvPr>
          <p:cNvSpPr>
            <a:spLocks noGrp="1"/>
          </p:cNvSpPr>
          <p:nvPr>
            <p:ph type="sldNum" sz="quarter" idx="12"/>
          </p:nvPr>
        </p:nvSpPr>
        <p:spPr/>
        <p:txBody>
          <a:bodyPr/>
          <a:lstStyle/>
          <a:p>
            <a:fld id="{D65D8305-A4AF-442B-A29F-D61854BD3CD6}" type="slidenum">
              <a:rPr lang="en-US" smtClean="0"/>
              <a:t>‹#›</a:t>
            </a:fld>
            <a:endParaRPr lang="en-US"/>
          </a:p>
        </p:txBody>
      </p:sp>
    </p:spTree>
    <p:extLst>
      <p:ext uri="{BB962C8B-B14F-4D97-AF65-F5344CB8AC3E}">
        <p14:creationId xmlns:p14="http://schemas.microsoft.com/office/powerpoint/2010/main" val="606617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A7D5A-BC3F-4163-9190-6CABE73E6E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A7B411-990F-462E-8613-A148A25B92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91D54C0-04EC-44BD-8888-E0D1136E291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1F63C0-379D-4925-9838-65E7E91D23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36461FC-AAF0-438E-8490-E892145B39F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ECE9BA-CD63-4D9B-8BE6-ECAA2E8649B3}"/>
              </a:ext>
            </a:extLst>
          </p:cNvPr>
          <p:cNvSpPr>
            <a:spLocks noGrp="1"/>
          </p:cNvSpPr>
          <p:nvPr>
            <p:ph type="dt" sz="half" idx="10"/>
          </p:nvPr>
        </p:nvSpPr>
        <p:spPr/>
        <p:txBody>
          <a:bodyPr/>
          <a:lstStyle/>
          <a:p>
            <a:fld id="{7106EE32-0B04-45EC-8243-840617F4065A}" type="datetimeFigureOut">
              <a:rPr lang="en-US" smtClean="0"/>
              <a:t>12/2/2017</a:t>
            </a:fld>
            <a:endParaRPr lang="en-US"/>
          </a:p>
        </p:txBody>
      </p:sp>
      <p:sp>
        <p:nvSpPr>
          <p:cNvPr id="8" name="Footer Placeholder 7">
            <a:extLst>
              <a:ext uri="{FF2B5EF4-FFF2-40B4-BE49-F238E27FC236}">
                <a16:creationId xmlns:a16="http://schemas.microsoft.com/office/drawing/2014/main" id="{6C651CB1-92FE-4753-B856-B3C5F38225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034DEF-CC0F-4435-B1F6-044FAAEE9888}"/>
              </a:ext>
            </a:extLst>
          </p:cNvPr>
          <p:cNvSpPr>
            <a:spLocks noGrp="1"/>
          </p:cNvSpPr>
          <p:nvPr>
            <p:ph type="sldNum" sz="quarter" idx="12"/>
          </p:nvPr>
        </p:nvSpPr>
        <p:spPr/>
        <p:txBody>
          <a:bodyPr/>
          <a:lstStyle/>
          <a:p>
            <a:fld id="{D65D8305-A4AF-442B-A29F-D61854BD3CD6}" type="slidenum">
              <a:rPr lang="en-US" smtClean="0"/>
              <a:t>‹#›</a:t>
            </a:fld>
            <a:endParaRPr lang="en-US"/>
          </a:p>
        </p:txBody>
      </p:sp>
    </p:spTree>
    <p:extLst>
      <p:ext uri="{BB962C8B-B14F-4D97-AF65-F5344CB8AC3E}">
        <p14:creationId xmlns:p14="http://schemas.microsoft.com/office/powerpoint/2010/main" val="1942843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83E24-5108-41A5-9026-36CED31DFB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782FCE-2354-4762-AB0F-B2CF2776FEF7}"/>
              </a:ext>
            </a:extLst>
          </p:cNvPr>
          <p:cNvSpPr>
            <a:spLocks noGrp="1"/>
          </p:cNvSpPr>
          <p:nvPr>
            <p:ph type="dt" sz="half" idx="10"/>
          </p:nvPr>
        </p:nvSpPr>
        <p:spPr/>
        <p:txBody>
          <a:bodyPr/>
          <a:lstStyle/>
          <a:p>
            <a:fld id="{7106EE32-0B04-45EC-8243-840617F4065A}" type="datetimeFigureOut">
              <a:rPr lang="en-US" smtClean="0"/>
              <a:t>12/2/2017</a:t>
            </a:fld>
            <a:endParaRPr lang="en-US"/>
          </a:p>
        </p:txBody>
      </p:sp>
      <p:sp>
        <p:nvSpPr>
          <p:cNvPr id="4" name="Footer Placeholder 3">
            <a:extLst>
              <a:ext uri="{FF2B5EF4-FFF2-40B4-BE49-F238E27FC236}">
                <a16:creationId xmlns:a16="http://schemas.microsoft.com/office/drawing/2014/main" id="{77B38810-E054-47AC-9ACB-C58539E259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0C419D-0822-44B9-9586-2B1F699FDFB5}"/>
              </a:ext>
            </a:extLst>
          </p:cNvPr>
          <p:cNvSpPr>
            <a:spLocks noGrp="1"/>
          </p:cNvSpPr>
          <p:nvPr>
            <p:ph type="sldNum" sz="quarter" idx="12"/>
          </p:nvPr>
        </p:nvSpPr>
        <p:spPr/>
        <p:txBody>
          <a:bodyPr/>
          <a:lstStyle/>
          <a:p>
            <a:fld id="{D65D8305-A4AF-442B-A29F-D61854BD3CD6}" type="slidenum">
              <a:rPr lang="en-US" smtClean="0"/>
              <a:t>‹#›</a:t>
            </a:fld>
            <a:endParaRPr lang="en-US"/>
          </a:p>
        </p:txBody>
      </p:sp>
    </p:spTree>
    <p:extLst>
      <p:ext uri="{BB962C8B-B14F-4D97-AF65-F5344CB8AC3E}">
        <p14:creationId xmlns:p14="http://schemas.microsoft.com/office/powerpoint/2010/main" val="3099233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43092A-4244-4DA3-B3A8-0CE37A5BB502}"/>
              </a:ext>
            </a:extLst>
          </p:cNvPr>
          <p:cNvSpPr>
            <a:spLocks noGrp="1"/>
          </p:cNvSpPr>
          <p:nvPr>
            <p:ph type="dt" sz="half" idx="10"/>
          </p:nvPr>
        </p:nvSpPr>
        <p:spPr/>
        <p:txBody>
          <a:bodyPr/>
          <a:lstStyle/>
          <a:p>
            <a:fld id="{7106EE32-0B04-45EC-8243-840617F4065A}" type="datetimeFigureOut">
              <a:rPr lang="en-US" smtClean="0"/>
              <a:t>12/2/2017</a:t>
            </a:fld>
            <a:endParaRPr lang="en-US"/>
          </a:p>
        </p:txBody>
      </p:sp>
      <p:sp>
        <p:nvSpPr>
          <p:cNvPr id="3" name="Footer Placeholder 2">
            <a:extLst>
              <a:ext uri="{FF2B5EF4-FFF2-40B4-BE49-F238E27FC236}">
                <a16:creationId xmlns:a16="http://schemas.microsoft.com/office/drawing/2014/main" id="{8FF2EED7-B8E5-4384-9780-0AE72BBD5C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179487-4A58-4714-9028-EBD5F33156F5}"/>
              </a:ext>
            </a:extLst>
          </p:cNvPr>
          <p:cNvSpPr>
            <a:spLocks noGrp="1"/>
          </p:cNvSpPr>
          <p:nvPr>
            <p:ph type="sldNum" sz="quarter" idx="12"/>
          </p:nvPr>
        </p:nvSpPr>
        <p:spPr/>
        <p:txBody>
          <a:bodyPr/>
          <a:lstStyle/>
          <a:p>
            <a:fld id="{D65D8305-A4AF-442B-A29F-D61854BD3CD6}" type="slidenum">
              <a:rPr lang="en-US" smtClean="0"/>
              <a:t>‹#›</a:t>
            </a:fld>
            <a:endParaRPr lang="en-US"/>
          </a:p>
        </p:txBody>
      </p:sp>
    </p:spTree>
    <p:extLst>
      <p:ext uri="{BB962C8B-B14F-4D97-AF65-F5344CB8AC3E}">
        <p14:creationId xmlns:p14="http://schemas.microsoft.com/office/powerpoint/2010/main" val="1960259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CCF3-C331-4F4A-AB62-9FFEA36A76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70DE00-3ECB-42FE-8995-E1C8BB165A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FF6BAA-43F4-4877-A87F-5F9B42644A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CB9E97-2C7F-4279-98DB-C015B5B85998}"/>
              </a:ext>
            </a:extLst>
          </p:cNvPr>
          <p:cNvSpPr>
            <a:spLocks noGrp="1"/>
          </p:cNvSpPr>
          <p:nvPr>
            <p:ph type="dt" sz="half" idx="10"/>
          </p:nvPr>
        </p:nvSpPr>
        <p:spPr/>
        <p:txBody>
          <a:bodyPr/>
          <a:lstStyle/>
          <a:p>
            <a:fld id="{7106EE32-0B04-45EC-8243-840617F4065A}" type="datetimeFigureOut">
              <a:rPr lang="en-US" smtClean="0"/>
              <a:t>12/2/2017</a:t>
            </a:fld>
            <a:endParaRPr lang="en-US"/>
          </a:p>
        </p:txBody>
      </p:sp>
      <p:sp>
        <p:nvSpPr>
          <p:cNvPr id="6" name="Footer Placeholder 5">
            <a:extLst>
              <a:ext uri="{FF2B5EF4-FFF2-40B4-BE49-F238E27FC236}">
                <a16:creationId xmlns:a16="http://schemas.microsoft.com/office/drawing/2014/main" id="{AFBFCB1E-65D0-4007-ADD2-A5C6F8725E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81B9BD-4F01-4F6C-BF18-953743C1BBFB}"/>
              </a:ext>
            </a:extLst>
          </p:cNvPr>
          <p:cNvSpPr>
            <a:spLocks noGrp="1"/>
          </p:cNvSpPr>
          <p:nvPr>
            <p:ph type="sldNum" sz="quarter" idx="12"/>
          </p:nvPr>
        </p:nvSpPr>
        <p:spPr/>
        <p:txBody>
          <a:bodyPr/>
          <a:lstStyle/>
          <a:p>
            <a:fld id="{D65D8305-A4AF-442B-A29F-D61854BD3CD6}" type="slidenum">
              <a:rPr lang="en-US" smtClean="0"/>
              <a:t>‹#›</a:t>
            </a:fld>
            <a:endParaRPr lang="en-US"/>
          </a:p>
        </p:txBody>
      </p:sp>
    </p:spTree>
    <p:extLst>
      <p:ext uri="{BB962C8B-B14F-4D97-AF65-F5344CB8AC3E}">
        <p14:creationId xmlns:p14="http://schemas.microsoft.com/office/powerpoint/2010/main" val="187063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49233-D557-4394-8439-BC6F98CD4A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DA4C2E-A48F-4475-A371-357167B060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6EB42F-9FE3-4116-BAD6-9E7CCB0814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396E31-B34A-4486-8FFD-B206ACFF2D63}"/>
              </a:ext>
            </a:extLst>
          </p:cNvPr>
          <p:cNvSpPr>
            <a:spLocks noGrp="1"/>
          </p:cNvSpPr>
          <p:nvPr>
            <p:ph type="dt" sz="half" idx="10"/>
          </p:nvPr>
        </p:nvSpPr>
        <p:spPr/>
        <p:txBody>
          <a:bodyPr/>
          <a:lstStyle/>
          <a:p>
            <a:fld id="{7106EE32-0B04-45EC-8243-840617F4065A}" type="datetimeFigureOut">
              <a:rPr lang="en-US" smtClean="0"/>
              <a:t>12/2/2017</a:t>
            </a:fld>
            <a:endParaRPr lang="en-US"/>
          </a:p>
        </p:txBody>
      </p:sp>
      <p:sp>
        <p:nvSpPr>
          <p:cNvPr id="6" name="Footer Placeholder 5">
            <a:extLst>
              <a:ext uri="{FF2B5EF4-FFF2-40B4-BE49-F238E27FC236}">
                <a16:creationId xmlns:a16="http://schemas.microsoft.com/office/drawing/2014/main" id="{AF1CCC82-4706-481B-8229-0746794D6A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E27ED2-EDD2-40D0-A1B5-346133D58045}"/>
              </a:ext>
            </a:extLst>
          </p:cNvPr>
          <p:cNvSpPr>
            <a:spLocks noGrp="1"/>
          </p:cNvSpPr>
          <p:nvPr>
            <p:ph type="sldNum" sz="quarter" idx="12"/>
          </p:nvPr>
        </p:nvSpPr>
        <p:spPr/>
        <p:txBody>
          <a:bodyPr/>
          <a:lstStyle/>
          <a:p>
            <a:fld id="{D65D8305-A4AF-442B-A29F-D61854BD3CD6}" type="slidenum">
              <a:rPr lang="en-US" smtClean="0"/>
              <a:t>‹#›</a:t>
            </a:fld>
            <a:endParaRPr lang="en-US"/>
          </a:p>
        </p:txBody>
      </p:sp>
    </p:spTree>
    <p:extLst>
      <p:ext uri="{BB962C8B-B14F-4D97-AF65-F5344CB8AC3E}">
        <p14:creationId xmlns:p14="http://schemas.microsoft.com/office/powerpoint/2010/main" val="571167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D3BAD5-EDD8-446E-BD8C-A4E89935CC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6434C4-AF6D-4BBF-8A3B-4A38136931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8E5FE3-272B-4101-8F6F-B2D1430C6A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6EE32-0B04-45EC-8243-840617F4065A}" type="datetimeFigureOut">
              <a:rPr lang="en-US" smtClean="0"/>
              <a:t>12/2/2017</a:t>
            </a:fld>
            <a:endParaRPr lang="en-US"/>
          </a:p>
        </p:txBody>
      </p:sp>
      <p:sp>
        <p:nvSpPr>
          <p:cNvPr id="5" name="Footer Placeholder 4">
            <a:extLst>
              <a:ext uri="{FF2B5EF4-FFF2-40B4-BE49-F238E27FC236}">
                <a16:creationId xmlns:a16="http://schemas.microsoft.com/office/drawing/2014/main" id="{53C173B6-DE00-4CDE-A798-10818FC456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0A502B-32BE-48E7-8A2C-15271ACB9B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D8305-A4AF-442B-A29F-D61854BD3CD6}" type="slidenum">
              <a:rPr lang="en-US" smtClean="0"/>
              <a:t>‹#›</a:t>
            </a:fld>
            <a:endParaRPr lang="en-US"/>
          </a:p>
        </p:txBody>
      </p:sp>
    </p:spTree>
    <p:extLst>
      <p:ext uri="{BB962C8B-B14F-4D97-AF65-F5344CB8AC3E}">
        <p14:creationId xmlns:p14="http://schemas.microsoft.com/office/powerpoint/2010/main" val="1384822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293E3-83E6-4340-A66D-698EE32876F9}"/>
              </a:ext>
            </a:extLst>
          </p:cNvPr>
          <p:cNvSpPr>
            <a:spLocks noGrp="1"/>
          </p:cNvSpPr>
          <p:nvPr>
            <p:ph type="ctrTitle"/>
          </p:nvPr>
        </p:nvSpPr>
        <p:spPr>
          <a:xfrm>
            <a:off x="5606473" y="1686559"/>
            <a:ext cx="6271491" cy="3306763"/>
          </a:xfrm>
        </p:spPr>
        <p:txBody>
          <a:bodyPr>
            <a:noAutofit/>
          </a:bodyPr>
          <a:lstStyle/>
          <a:p>
            <a:r>
              <a:rPr lang="en-US" sz="9600" dirty="0">
                <a:effectLst>
                  <a:outerShdw blurRad="50800" dist="38100" dir="2700000" algn="tl" rotWithShape="0">
                    <a:schemeClr val="bg1">
                      <a:alpha val="40000"/>
                    </a:schemeClr>
                  </a:outerShdw>
                </a:effectLst>
                <a:latin typeface="Mervale Script" panose="03060506000000020000" pitchFamily="66" charset="0"/>
              </a:rPr>
              <a:t>God</a:t>
            </a:r>
            <a:br>
              <a:rPr lang="en-US" sz="9600" dirty="0">
                <a:effectLst>
                  <a:outerShdw blurRad="50800" dist="38100" dir="2700000" algn="tl" rotWithShape="0">
                    <a:schemeClr val="bg1">
                      <a:alpha val="40000"/>
                    </a:schemeClr>
                  </a:outerShdw>
                </a:effectLst>
                <a:latin typeface="Mervale Script" panose="03060506000000020000" pitchFamily="66" charset="0"/>
              </a:rPr>
            </a:br>
            <a:r>
              <a:rPr lang="en-US" sz="9600" dirty="0">
                <a:effectLst>
                  <a:outerShdw blurRad="50800" dist="38100" dir="2700000" algn="tl" rotWithShape="0">
                    <a:schemeClr val="bg1">
                      <a:alpha val="40000"/>
                    </a:schemeClr>
                  </a:outerShdw>
                </a:effectLst>
                <a:latin typeface="Mervale Script" panose="03060506000000020000" pitchFamily="66" charset="0"/>
              </a:rPr>
              <a:t>Breathed</a:t>
            </a:r>
          </a:p>
        </p:txBody>
      </p:sp>
      <p:sp>
        <p:nvSpPr>
          <p:cNvPr id="3" name="Subtitle 2">
            <a:extLst>
              <a:ext uri="{FF2B5EF4-FFF2-40B4-BE49-F238E27FC236}">
                <a16:creationId xmlns:a16="http://schemas.microsoft.com/office/drawing/2014/main" id="{D753601B-77A7-4850-97E1-A59426B6510D}"/>
              </a:ext>
            </a:extLst>
          </p:cNvPr>
          <p:cNvSpPr>
            <a:spLocks noGrp="1"/>
          </p:cNvSpPr>
          <p:nvPr>
            <p:ph type="subTitle" idx="1"/>
          </p:nvPr>
        </p:nvSpPr>
        <p:spPr>
          <a:xfrm>
            <a:off x="314036" y="291090"/>
            <a:ext cx="4507345" cy="1395469"/>
          </a:xfrm>
        </p:spPr>
        <p:txBody>
          <a:bodyPr>
            <a:normAutofit/>
          </a:bodyPr>
          <a:lstStyle/>
          <a:p>
            <a:r>
              <a:rPr lang="en-US" sz="5400" dirty="0">
                <a:latin typeface="Mervale Script" panose="03060506000000020000" pitchFamily="66" charset="0"/>
              </a:rPr>
              <a:t>2 Timothy 3:16-17</a:t>
            </a:r>
          </a:p>
        </p:txBody>
      </p:sp>
    </p:spTree>
    <p:extLst>
      <p:ext uri="{BB962C8B-B14F-4D97-AF65-F5344CB8AC3E}">
        <p14:creationId xmlns:p14="http://schemas.microsoft.com/office/powerpoint/2010/main" val="727035419"/>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D5A33"/>
            </a:gs>
            <a:gs pos="46000">
              <a:srgbClr val="A94D30"/>
            </a:gs>
            <a:gs pos="100000">
              <a:srgbClr val="472D26"/>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33032B0E-AC09-45CC-8B9C-55DC875DBF2B}"/>
              </a:ext>
            </a:extLst>
          </p:cNvPr>
          <p:cNvSpPr>
            <a:spLocks noGrp="1"/>
          </p:cNvSpPr>
          <p:nvPr>
            <p:ph type="title"/>
          </p:nvPr>
        </p:nvSpPr>
        <p:spPr>
          <a:xfrm>
            <a:off x="430307" y="365126"/>
            <a:ext cx="10923494" cy="1022610"/>
          </a:xfrm>
        </p:spPr>
        <p:txBody>
          <a:bodyPr>
            <a:normAutofit/>
          </a:bodyPr>
          <a:lstStyle/>
          <a:p>
            <a:r>
              <a:rPr lang="en-US" sz="5400" dirty="0">
                <a:solidFill>
                  <a:schemeClr val="accent2">
                    <a:lumMod val="20000"/>
                    <a:lumOff val="80000"/>
                  </a:schemeClr>
                </a:solidFill>
                <a:effectLst>
                  <a:outerShdw blurRad="38100" dist="38100" dir="2700000" algn="tl">
                    <a:srgbClr val="000000">
                      <a:alpha val="43137"/>
                    </a:srgbClr>
                  </a:outerShdw>
                </a:effectLst>
                <a:latin typeface="Mervale Script" panose="03060506000000020000" pitchFamily="66" charset="0"/>
              </a:rPr>
              <a:t>The  Bible  in  Our  Day</a:t>
            </a:r>
          </a:p>
        </p:txBody>
      </p:sp>
      <p:sp>
        <p:nvSpPr>
          <p:cNvPr id="16" name="Content Placeholder 15">
            <a:extLst>
              <a:ext uri="{FF2B5EF4-FFF2-40B4-BE49-F238E27FC236}">
                <a16:creationId xmlns:a16="http://schemas.microsoft.com/office/drawing/2014/main" id="{81E98F88-CBFB-4ADE-B106-E10C3CB5E705}"/>
              </a:ext>
            </a:extLst>
          </p:cNvPr>
          <p:cNvSpPr>
            <a:spLocks noGrp="1"/>
          </p:cNvSpPr>
          <p:nvPr>
            <p:ph idx="1"/>
          </p:nvPr>
        </p:nvSpPr>
        <p:spPr>
          <a:xfrm>
            <a:off x="462579" y="1580163"/>
            <a:ext cx="11317045" cy="4912712"/>
          </a:xfrm>
        </p:spPr>
        <p:txBody>
          <a:bodyPr>
            <a:normAutofit/>
          </a:bodyPr>
          <a:lstStyle/>
          <a:p>
            <a:pPr marL="508000" indent="-508000"/>
            <a:r>
              <a:rPr lang="en-US" sz="4400" b="1" dirty="0">
                <a:solidFill>
                  <a:schemeClr val="accent2">
                    <a:lumMod val="20000"/>
                    <a:lumOff val="80000"/>
                  </a:schemeClr>
                </a:solidFill>
              </a:rPr>
              <a:t>Today, the Bible is ubiquitous</a:t>
            </a:r>
            <a:endParaRPr lang="en-US" sz="4400" dirty="0">
              <a:solidFill>
                <a:schemeClr val="accent2">
                  <a:lumMod val="20000"/>
                  <a:lumOff val="80000"/>
                </a:schemeClr>
              </a:solidFill>
            </a:endParaRPr>
          </a:p>
        </p:txBody>
      </p:sp>
      <p:pic>
        <p:nvPicPr>
          <p:cNvPr id="17" name="Content Placeholder 14">
            <a:extLst>
              <a:ext uri="{FF2B5EF4-FFF2-40B4-BE49-F238E27FC236}">
                <a16:creationId xmlns:a16="http://schemas.microsoft.com/office/drawing/2014/main" id="{EAC8EF46-FB55-4013-ADFC-CA58299510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3716" y="172699"/>
            <a:ext cx="1468061" cy="2118679"/>
          </a:xfrm>
          <a:prstGeom prst="rect">
            <a:avLst/>
          </a:prstGeom>
          <a:effectLst>
            <a:softEdge rad="114300"/>
          </a:effectLst>
        </p:spPr>
      </p:pic>
    </p:spTree>
    <p:extLst>
      <p:ext uri="{BB962C8B-B14F-4D97-AF65-F5344CB8AC3E}">
        <p14:creationId xmlns:p14="http://schemas.microsoft.com/office/powerpoint/2010/main" val="927244181"/>
      </p:ext>
    </p:extLst>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anim calcmode="lin" valueType="num">
                                      <p:cBhvr>
                                        <p:cTn id="8"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D5A33"/>
            </a:gs>
            <a:gs pos="46000">
              <a:srgbClr val="A94D30"/>
            </a:gs>
            <a:gs pos="100000">
              <a:srgbClr val="472D26"/>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33032B0E-AC09-45CC-8B9C-55DC875DBF2B}"/>
              </a:ext>
            </a:extLst>
          </p:cNvPr>
          <p:cNvSpPr>
            <a:spLocks noGrp="1"/>
          </p:cNvSpPr>
          <p:nvPr>
            <p:ph type="title"/>
          </p:nvPr>
        </p:nvSpPr>
        <p:spPr>
          <a:xfrm>
            <a:off x="430307" y="365126"/>
            <a:ext cx="10923494" cy="1022610"/>
          </a:xfrm>
        </p:spPr>
        <p:txBody>
          <a:bodyPr>
            <a:normAutofit/>
          </a:bodyPr>
          <a:lstStyle/>
          <a:p>
            <a:r>
              <a:rPr lang="en-US" sz="5400" dirty="0">
                <a:solidFill>
                  <a:schemeClr val="accent2">
                    <a:lumMod val="20000"/>
                    <a:lumOff val="80000"/>
                  </a:schemeClr>
                </a:solidFill>
                <a:effectLst>
                  <a:outerShdw blurRad="38100" dist="38100" dir="2700000" algn="tl">
                    <a:srgbClr val="000000">
                      <a:alpha val="43137"/>
                    </a:srgbClr>
                  </a:outerShdw>
                </a:effectLst>
                <a:latin typeface="Mervale Script" panose="03060506000000020000" pitchFamily="66" charset="0"/>
              </a:rPr>
              <a:t>The  Bible  in  Our  Day</a:t>
            </a:r>
          </a:p>
        </p:txBody>
      </p:sp>
      <p:sp>
        <p:nvSpPr>
          <p:cNvPr id="16" name="Content Placeholder 15">
            <a:extLst>
              <a:ext uri="{FF2B5EF4-FFF2-40B4-BE49-F238E27FC236}">
                <a16:creationId xmlns:a16="http://schemas.microsoft.com/office/drawing/2014/main" id="{81E98F88-CBFB-4ADE-B106-E10C3CB5E705}"/>
              </a:ext>
            </a:extLst>
          </p:cNvPr>
          <p:cNvSpPr>
            <a:spLocks noGrp="1"/>
          </p:cNvSpPr>
          <p:nvPr>
            <p:ph idx="1"/>
          </p:nvPr>
        </p:nvSpPr>
        <p:spPr>
          <a:xfrm>
            <a:off x="462579" y="1580163"/>
            <a:ext cx="11317045" cy="4912712"/>
          </a:xfrm>
        </p:spPr>
        <p:txBody>
          <a:bodyPr>
            <a:normAutofit/>
          </a:bodyPr>
          <a:lstStyle/>
          <a:p>
            <a:pPr marL="508000" indent="-508000"/>
            <a:r>
              <a:rPr lang="en-US" sz="4400" b="1" dirty="0">
                <a:solidFill>
                  <a:schemeClr val="accent2">
                    <a:lumMod val="20000"/>
                    <a:lumOff val="80000"/>
                  </a:schemeClr>
                </a:solidFill>
              </a:rPr>
              <a:t>Today, the Bible is ubiquitous</a:t>
            </a:r>
            <a:endParaRPr lang="en-US" sz="4400" dirty="0">
              <a:solidFill>
                <a:schemeClr val="accent2">
                  <a:lumMod val="20000"/>
                  <a:lumOff val="80000"/>
                </a:schemeClr>
              </a:solidFill>
            </a:endParaRPr>
          </a:p>
          <a:p>
            <a:pPr marL="466725" indent="-466725"/>
            <a:r>
              <a:rPr lang="en-US" sz="4400" b="1" dirty="0">
                <a:solidFill>
                  <a:schemeClr val="accent2">
                    <a:lumMod val="20000"/>
                    <a:lumOff val="80000"/>
                  </a:schemeClr>
                </a:solidFill>
              </a:rPr>
              <a:t>However, most are ignorant of its contents</a:t>
            </a:r>
          </a:p>
          <a:p>
            <a:pPr marL="854075" lvl="1" indent="0">
              <a:buNone/>
            </a:pPr>
            <a:r>
              <a:rPr lang="en-US" sz="4000" i="1" dirty="0">
                <a:solidFill>
                  <a:srgbClr val="FFFF00"/>
                </a:solidFill>
              </a:rPr>
              <a:t>2 Timothy 2:15</a:t>
            </a:r>
          </a:p>
        </p:txBody>
      </p:sp>
      <p:pic>
        <p:nvPicPr>
          <p:cNvPr id="17" name="Content Placeholder 14">
            <a:extLst>
              <a:ext uri="{FF2B5EF4-FFF2-40B4-BE49-F238E27FC236}">
                <a16:creationId xmlns:a16="http://schemas.microsoft.com/office/drawing/2014/main" id="{EAC8EF46-FB55-4013-ADFC-CA58299510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3716" y="172699"/>
            <a:ext cx="1468061" cy="2118679"/>
          </a:xfrm>
          <a:prstGeom prst="rect">
            <a:avLst/>
          </a:prstGeom>
          <a:effectLst>
            <a:softEdge rad="114300"/>
          </a:effectLst>
        </p:spPr>
      </p:pic>
    </p:spTree>
    <p:extLst>
      <p:ext uri="{BB962C8B-B14F-4D97-AF65-F5344CB8AC3E}">
        <p14:creationId xmlns:p14="http://schemas.microsoft.com/office/powerpoint/2010/main" val="114405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animEffect transition="in" filter="fade">
                                      <p:cBhvr>
                                        <p:cTn id="7" dur="500"/>
                                        <p:tgtEl>
                                          <p:spTgt spid="16">
                                            <p:txEl>
                                              <p:pRg st="1" end="1"/>
                                            </p:txEl>
                                          </p:spTgt>
                                        </p:tgtEl>
                                      </p:cBhvr>
                                    </p:animEffect>
                                    <p:anim calcmode="lin" valueType="num">
                                      <p:cBhvr>
                                        <p:cTn id="8"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16">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
                                            <p:txEl>
                                              <p:pRg st="2" end="2"/>
                                            </p:txEl>
                                          </p:spTgt>
                                        </p:tgtEl>
                                        <p:attrNameLst>
                                          <p:attrName>style.visibility</p:attrName>
                                        </p:attrNameLst>
                                      </p:cBhvr>
                                      <p:to>
                                        <p:strVal val="visible"/>
                                      </p:to>
                                    </p:set>
                                    <p:animEffect transition="in" filter="fade">
                                      <p:cBhvr>
                                        <p:cTn id="12" dur="500"/>
                                        <p:tgtEl>
                                          <p:spTgt spid="16">
                                            <p:txEl>
                                              <p:pRg st="2" end="2"/>
                                            </p:txEl>
                                          </p:spTgt>
                                        </p:tgtEl>
                                      </p:cBhvr>
                                    </p:animEffect>
                                    <p:anim calcmode="lin" valueType="num">
                                      <p:cBhvr>
                                        <p:cTn id="13"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D5A33"/>
            </a:gs>
            <a:gs pos="46000">
              <a:srgbClr val="A94D30"/>
            </a:gs>
            <a:gs pos="100000">
              <a:srgbClr val="472D26"/>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33032B0E-AC09-45CC-8B9C-55DC875DBF2B}"/>
              </a:ext>
            </a:extLst>
          </p:cNvPr>
          <p:cNvSpPr>
            <a:spLocks noGrp="1"/>
          </p:cNvSpPr>
          <p:nvPr>
            <p:ph type="title"/>
          </p:nvPr>
        </p:nvSpPr>
        <p:spPr>
          <a:xfrm>
            <a:off x="430307" y="365126"/>
            <a:ext cx="10923494" cy="1022610"/>
          </a:xfrm>
        </p:spPr>
        <p:txBody>
          <a:bodyPr>
            <a:normAutofit/>
          </a:bodyPr>
          <a:lstStyle/>
          <a:p>
            <a:r>
              <a:rPr lang="en-US" sz="5400" dirty="0">
                <a:solidFill>
                  <a:schemeClr val="accent2">
                    <a:lumMod val="20000"/>
                    <a:lumOff val="80000"/>
                  </a:schemeClr>
                </a:solidFill>
                <a:effectLst>
                  <a:outerShdw blurRad="38100" dist="38100" dir="2700000" algn="tl">
                    <a:srgbClr val="000000">
                      <a:alpha val="43137"/>
                    </a:srgbClr>
                  </a:outerShdw>
                </a:effectLst>
                <a:latin typeface="Mervale Script" panose="03060506000000020000" pitchFamily="66" charset="0"/>
              </a:rPr>
              <a:t>The  Bible  in  Our  Day</a:t>
            </a:r>
          </a:p>
        </p:txBody>
      </p:sp>
      <p:sp>
        <p:nvSpPr>
          <p:cNvPr id="16" name="Content Placeholder 15">
            <a:extLst>
              <a:ext uri="{FF2B5EF4-FFF2-40B4-BE49-F238E27FC236}">
                <a16:creationId xmlns:a16="http://schemas.microsoft.com/office/drawing/2014/main" id="{81E98F88-CBFB-4ADE-B106-E10C3CB5E705}"/>
              </a:ext>
            </a:extLst>
          </p:cNvPr>
          <p:cNvSpPr>
            <a:spLocks noGrp="1"/>
          </p:cNvSpPr>
          <p:nvPr>
            <p:ph idx="1"/>
          </p:nvPr>
        </p:nvSpPr>
        <p:spPr>
          <a:xfrm>
            <a:off x="462579" y="1580163"/>
            <a:ext cx="11317045" cy="4912712"/>
          </a:xfrm>
        </p:spPr>
        <p:txBody>
          <a:bodyPr>
            <a:normAutofit/>
          </a:bodyPr>
          <a:lstStyle/>
          <a:p>
            <a:pPr marL="508000" indent="-508000"/>
            <a:r>
              <a:rPr lang="en-US" sz="4400" b="1" dirty="0">
                <a:solidFill>
                  <a:schemeClr val="accent2">
                    <a:lumMod val="20000"/>
                    <a:lumOff val="80000"/>
                  </a:schemeClr>
                </a:solidFill>
              </a:rPr>
              <a:t>Today, the Bible is ubiquitous</a:t>
            </a:r>
            <a:endParaRPr lang="en-US" sz="4400" dirty="0">
              <a:solidFill>
                <a:schemeClr val="accent2">
                  <a:lumMod val="20000"/>
                  <a:lumOff val="80000"/>
                </a:schemeClr>
              </a:solidFill>
            </a:endParaRPr>
          </a:p>
          <a:p>
            <a:pPr marL="466725" indent="-466725"/>
            <a:r>
              <a:rPr lang="en-US" sz="4400" b="1" dirty="0">
                <a:solidFill>
                  <a:schemeClr val="accent2">
                    <a:lumMod val="20000"/>
                    <a:lumOff val="80000"/>
                  </a:schemeClr>
                </a:solidFill>
              </a:rPr>
              <a:t>However, most are ignorant of its contents</a:t>
            </a:r>
          </a:p>
          <a:p>
            <a:pPr marL="854075" lvl="1" indent="0">
              <a:buNone/>
            </a:pPr>
            <a:r>
              <a:rPr lang="en-US" sz="4000" i="1" dirty="0">
                <a:solidFill>
                  <a:srgbClr val="FFFF00"/>
                </a:solidFill>
              </a:rPr>
              <a:t>2 Timothy 2:15</a:t>
            </a:r>
          </a:p>
          <a:p>
            <a:pPr marL="571500" indent="-571500"/>
            <a:r>
              <a:rPr lang="en-US" sz="4400" b="1" dirty="0">
                <a:solidFill>
                  <a:schemeClr val="accent2">
                    <a:lumMod val="20000"/>
                    <a:lumOff val="80000"/>
                  </a:schemeClr>
                </a:solidFill>
              </a:rPr>
              <a:t>God’s people should enjoy proficiency</a:t>
            </a:r>
          </a:p>
          <a:p>
            <a:pPr marL="792163" lvl="1" indent="0">
              <a:buNone/>
            </a:pPr>
            <a:r>
              <a:rPr lang="en-US" sz="4000" i="1" dirty="0">
                <a:solidFill>
                  <a:srgbClr val="FFFF00"/>
                </a:solidFill>
              </a:rPr>
              <a:t>Hosea 4:6; Isaiah 5:13; Hebrews 5:12</a:t>
            </a:r>
          </a:p>
        </p:txBody>
      </p:sp>
      <p:pic>
        <p:nvPicPr>
          <p:cNvPr id="17" name="Content Placeholder 14">
            <a:extLst>
              <a:ext uri="{FF2B5EF4-FFF2-40B4-BE49-F238E27FC236}">
                <a16:creationId xmlns:a16="http://schemas.microsoft.com/office/drawing/2014/main" id="{EAC8EF46-FB55-4013-ADFC-CA58299510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3716" y="172699"/>
            <a:ext cx="1468061" cy="2118679"/>
          </a:xfrm>
          <a:prstGeom prst="rect">
            <a:avLst/>
          </a:prstGeom>
          <a:effectLst>
            <a:softEdge rad="114300"/>
          </a:effectLst>
        </p:spPr>
      </p:pic>
    </p:spTree>
    <p:extLst>
      <p:ext uri="{BB962C8B-B14F-4D97-AF65-F5344CB8AC3E}">
        <p14:creationId xmlns:p14="http://schemas.microsoft.com/office/powerpoint/2010/main" val="290994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xEl>
                                              <p:pRg st="3" end="3"/>
                                            </p:txEl>
                                          </p:spTgt>
                                        </p:tgtEl>
                                        <p:attrNameLst>
                                          <p:attrName>style.visibility</p:attrName>
                                        </p:attrNameLst>
                                      </p:cBhvr>
                                      <p:to>
                                        <p:strVal val="visible"/>
                                      </p:to>
                                    </p:set>
                                    <p:animEffect transition="in" filter="fade">
                                      <p:cBhvr>
                                        <p:cTn id="7" dur="500"/>
                                        <p:tgtEl>
                                          <p:spTgt spid="16">
                                            <p:txEl>
                                              <p:pRg st="3" end="3"/>
                                            </p:txEl>
                                          </p:spTgt>
                                        </p:tgtEl>
                                      </p:cBhvr>
                                    </p:animEffect>
                                    <p:anim calcmode="lin" valueType="num">
                                      <p:cBhvr>
                                        <p:cTn id="8"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16">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
                                            <p:txEl>
                                              <p:pRg st="4" end="4"/>
                                            </p:txEl>
                                          </p:spTgt>
                                        </p:tgtEl>
                                        <p:attrNameLst>
                                          <p:attrName>style.visibility</p:attrName>
                                        </p:attrNameLst>
                                      </p:cBhvr>
                                      <p:to>
                                        <p:strVal val="visible"/>
                                      </p:to>
                                    </p:set>
                                    <p:animEffect transition="in" filter="fade">
                                      <p:cBhvr>
                                        <p:cTn id="12" dur="500"/>
                                        <p:tgtEl>
                                          <p:spTgt spid="16">
                                            <p:txEl>
                                              <p:pRg st="4" end="4"/>
                                            </p:txEl>
                                          </p:spTgt>
                                        </p:tgtEl>
                                      </p:cBhvr>
                                    </p:animEffect>
                                    <p:anim calcmode="lin" valueType="num">
                                      <p:cBhvr>
                                        <p:cTn id="13"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14" dur="5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D5A33"/>
            </a:gs>
            <a:gs pos="46000">
              <a:srgbClr val="A94D30"/>
            </a:gs>
            <a:gs pos="100000">
              <a:srgbClr val="472D26"/>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33032B0E-AC09-45CC-8B9C-55DC875DBF2B}"/>
              </a:ext>
            </a:extLst>
          </p:cNvPr>
          <p:cNvSpPr>
            <a:spLocks noGrp="1"/>
          </p:cNvSpPr>
          <p:nvPr>
            <p:ph type="title"/>
          </p:nvPr>
        </p:nvSpPr>
        <p:spPr>
          <a:xfrm>
            <a:off x="430307" y="365126"/>
            <a:ext cx="10923494" cy="1022610"/>
          </a:xfrm>
        </p:spPr>
        <p:txBody>
          <a:bodyPr>
            <a:normAutofit/>
          </a:bodyPr>
          <a:lstStyle/>
          <a:p>
            <a:r>
              <a:rPr lang="en-US" sz="5400" dirty="0">
                <a:solidFill>
                  <a:schemeClr val="accent2">
                    <a:lumMod val="20000"/>
                    <a:lumOff val="80000"/>
                  </a:schemeClr>
                </a:solidFill>
                <a:effectLst>
                  <a:outerShdw blurRad="38100" dist="38100" dir="2700000" algn="tl">
                    <a:srgbClr val="000000">
                      <a:alpha val="43137"/>
                    </a:srgbClr>
                  </a:outerShdw>
                </a:effectLst>
                <a:latin typeface="Mervale Script" panose="03060506000000020000" pitchFamily="66" charset="0"/>
              </a:rPr>
              <a:t>The  Bible  in  Our  Day</a:t>
            </a:r>
          </a:p>
        </p:txBody>
      </p:sp>
      <p:sp>
        <p:nvSpPr>
          <p:cNvPr id="16" name="Content Placeholder 15">
            <a:extLst>
              <a:ext uri="{FF2B5EF4-FFF2-40B4-BE49-F238E27FC236}">
                <a16:creationId xmlns:a16="http://schemas.microsoft.com/office/drawing/2014/main" id="{81E98F88-CBFB-4ADE-B106-E10C3CB5E705}"/>
              </a:ext>
            </a:extLst>
          </p:cNvPr>
          <p:cNvSpPr>
            <a:spLocks noGrp="1"/>
          </p:cNvSpPr>
          <p:nvPr>
            <p:ph idx="1"/>
          </p:nvPr>
        </p:nvSpPr>
        <p:spPr>
          <a:xfrm>
            <a:off x="462579" y="1580163"/>
            <a:ext cx="11317045" cy="4912712"/>
          </a:xfrm>
        </p:spPr>
        <p:txBody>
          <a:bodyPr>
            <a:normAutofit/>
          </a:bodyPr>
          <a:lstStyle/>
          <a:p>
            <a:pPr marL="508000" indent="-508000"/>
            <a:r>
              <a:rPr lang="en-US" sz="4400" b="1" dirty="0">
                <a:solidFill>
                  <a:schemeClr val="accent2">
                    <a:lumMod val="20000"/>
                    <a:lumOff val="80000"/>
                  </a:schemeClr>
                </a:solidFill>
              </a:rPr>
              <a:t>Today, the Bible is ubiquitous</a:t>
            </a:r>
            <a:endParaRPr lang="en-US" sz="4400" dirty="0">
              <a:solidFill>
                <a:schemeClr val="accent2">
                  <a:lumMod val="20000"/>
                  <a:lumOff val="80000"/>
                </a:schemeClr>
              </a:solidFill>
            </a:endParaRPr>
          </a:p>
          <a:p>
            <a:pPr marL="466725" indent="-466725"/>
            <a:r>
              <a:rPr lang="en-US" sz="4400" b="1" dirty="0">
                <a:solidFill>
                  <a:schemeClr val="accent2">
                    <a:lumMod val="20000"/>
                    <a:lumOff val="80000"/>
                  </a:schemeClr>
                </a:solidFill>
              </a:rPr>
              <a:t>However, most are ignorant of its contents</a:t>
            </a:r>
          </a:p>
          <a:p>
            <a:pPr marL="854075" lvl="1" indent="0">
              <a:buNone/>
            </a:pPr>
            <a:r>
              <a:rPr lang="en-US" sz="4000" i="1" dirty="0">
                <a:solidFill>
                  <a:srgbClr val="FFFF00"/>
                </a:solidFill>
              </a:rPr>
              <a:t>2 Timothy 2:15</a:t>
            </a:r>
          </a:p>
          <a:p>
            <a:pPr marL="571500" indent="-571500"/>
            <a:r>
              <a:rPr lang="en-US" sz="4400" b="1" dirty="0">
                <a:solidFill>
                  <a:schemeClr val="accent2">
                    <a:lumMod val="20000"/>
                    <a:lumOff val="80000"/>
                  </a:schemeClr>
                </a:solidFill>
              </a:rPr>
              <a:t>God’s people should enjoy proficiency</a:t>
            </a:r>
          </a:p>
          <a:p>
            <a:pPr marL="792163" lvl="1" indent="0">
              <a:buNone/>
            </a:pPr>
            <a:r>
              <a:rPr lang="en-US" sz="4000" i="1" dirty="0">
                <a:solidFill>
                  <a:srgbClr val="FFFF00"/>
                </a:solidFill>
              </a:rPr>
              <a:t>Hosea 4:6; Isaiah 5:13; Hebrews 5:12</a:t>
            </a:r>
          </a:p>
          <a:p>
            <a:pPr marL="571500" indent="-571500" defTabSz="1260475"/>
            <a:r>
              <a:rPr lang="en-US" sz="4400" b="1" dirty="0">
                <a:solidFill>
                  <a:schemeClr val="accent2">
                    <a:lumMod val="20000"/>
                    <a:lumOff val="80000"/>
                  </a:schemeClr>
                </a:solidFill>
              </a:rPr>
              <a:t>True zeal results in a desire for God’s Word</a:t>
            </a:r>
          </a:p>
          <a:p>
            <a:pPr marL="752475" lvl="1" indent="0" defTabSz="1260475">
              <a:buNone/>
            </a:pPr>
            <a:r>
              <a:rPr lang="en-US" sz="4000" i="1" dirty="0">
                <a:solidFill>
                  <a:srgbClr val="FFFF00"/>
                </a:solidFill>
              </a:rPr>
              <a:t>Joshua 8:30-35; Nehemiah 8:1-8</a:t>
            </a:r>
          </a:p>
        </p:txBody>
      </p:sp>
      <p:pic>
        <p:nvPicPr>
          <p:cNvPr id="17" name="Content Placeholder 14">
            <a:extLst>
              <a:ext uri="{FF2B5EF4-FFF2-40B4-BE49-F238E27FC236}">
                <a16:creationId xmlns:a16="http://schemas.microsoft.com/office/drawing/2014/main" id="{EAC8EF46-FB55-4013-ADFC-CA58299510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3716" y="172699"/>
            <a:ext cx="1468061" cy="2118679"/>
          </a:xfrm>
          <a:prstGeom prst="rect">
            <a:avLst/>
          </a:prstGeom>
          <a:effectLst>
            <a:softEdge rad="114300"/>
          </a:effectLst>
        </p:spPr>
      </p:pic>
    </p:spTree>
    <p:extLst>
      <p:ext uri="{BB962C8B-B14F-4D97-AF65-F5344CB8AC3E}">
        <p14:creationId xmlns:p14="http://schemas.microsoft.com/office/powerpoint/2010/main" val="3060985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xEl>
                                              <p:pRg st="5" end="5"/>
                                            </p:txEl>
                                          </p:spTgt>
                                        </p:tgtEl>
                                        <p:attrNameLst>
                                          <p:attrName>style.visibility</p:attrName>
                                        </p:attrNameLst>
                                      </p:cBhvr>
                                      <p:to>
                                        <p:strVal val="visible"/>
                                      </p:to>
                                    </p:set>
                                    <p:animEffect transition="in" filter="fade">
                                      <p:cBhvr>
                                        <p:cTn id="7" dur="500"/>
                                        <p:tgtEl>
                                          <p:spTgt spid="16">
                                            <p:txEl>
                                              <p:pRg st="5" end="5"/>
                                            </p:txEl>
                                          </p:spTgt>
                                        </p:tgtEl>
                                      </p:cBhvr>
                                    </p:animEffect>
                                    <p:anim calcmode="lin" valueType="num">
                                      <p:cBhvr>
                                        <p:cTn id="8" dur="5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9" dur="500" fill="hold"/>
                                        <p:tgtEl>
                                          <p:spTgt spid="16">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
                                            <p:txEl>
                                              <p:pRg st="6" end="6"/>
                                            </p:txEl>
                                          </p:spTgt>
                                        </p:tgtEl>
                                        <p:attrNameLst>
                                          <p:attrName>style.visibility</p:attrName>
                                        </p:attrNameLst>
                                      </p:cBhvr>
                                      <p:to>
                                        <p:strVal val="visible"/>
                                      </p:to>
                                    </p:set>
                                    <p:animEffect transition="in" filter="fade">
                                      <p:cBhvr>
                                        <p:cTn id="12" dur="500"/>
                                        <p:tgtEl>
                                          <p:spTgt spid="16">
                                            <p:txEl>
                                              <p:pRg st="6" end="6"/>
                                            </p:txEl>
                                          </p:spTgt>
                                        </p:tgtEl>
                                      </p:cBhvr>
                                    </p:animEffect>
                                    <p:anim calcmode="lin" valueType="num">
                                      <p:cBhvr>
                                        <p:cTn id="13" dur="500" fill="hold"/>
                                        <p:tgtEl>
                                          <p:spTgt spid="16">
                                            <p:txEl>
                                              <p:pRg st="6" end="6"/>
                                            </p:txEl>
                                          </p:spTgt>
                                        </p:tgtEl>
                                        <p:attrNameLst>
                                          <p:attrName>ppt_x</p:attrName>
                                        </p:attrNameLst>
                                      </p:cBhvr>
                                      <p:tavLst>
                                        <p:tav tm="0">
                                          <p:val>
                                            <p:strVal val="#ppt_x"/>
                                          </p:val>
                                        </p:tav>
                                        <p:tav tm="100000">
                                          <p:val>
                                            <p:strVal val="#ppt_x"/>
                                          </p:val>
                                        </p:tav>
                                      </p:tavLst>
                                    </p:anim>
                                    <p:anim calcmode="lin" valueType="num">
                                      <p:cBhvr>
                                        <p:cTn id="14" dur="500" fill="hold"/>
                                        <p:tgtEl>
                                          <p:spTgt spid="1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D5A33"/>
            </a:gs>
            <a:gs pos="46000">
              <a:srgbClr val="A94D30"/>
            </a:gs>
            <a:gs pos="100000">
              <a:srgbClr val="472D26"/>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33032B0E-AC09-45CC-8B9C-55DC875DBF2B}"/>
              </a:ext>
            </a:extLst>
          </p:cNvPr>
          <p:cNvSpPr>
            <a:spLocks noGrp="1"/>
          </p:cNvSpPr>
          <p:nvPr>
            <p:ph type="title"/>
          </p:nvPr>
        </p:nvSpPr>
        <p:spPr>
          <a:xfrm>
            <a:off x="430307" y="365126"/>
            <a:ext cx="10923494" cy="1022610"/>
          </a:xfrm>
        </p:spPr>
        <p:txBody>
          <a:bodyPr>
            <a:normAutofit/>
          </a:bodyPr>
          <a:lstStyle/>
          <a:p>
            <a:r>
              <a:rPr lang="en-US" sz="5400" dirty="0">
                <a:solidFill>
                  <a:schemeClr val="accent2">
                    <a:lumMod val="20000"/>
                    <a:lumOff val="80000"/>
                  </a:schemeClr>
                </a:solidFill>
                <a:effectLst>
                  <a:outerShdw blurRad="38100" dist="38100" dir="2700000" algn="tl">
                    <a:srgbClr val="000000">
                      <a:alpha val="43137"/>
                    </a:srgbClr>
                  </a:outerShdw>
                </a:effectLst>
                <a:latin typeface="Mervale Script" panose="03060506000000020000" pitchFamily="66" charset="0"/>
              </a:rPr>
              <a:t>Josiah  –  A  Lesson  for  Us…</a:t>
            </a:r>
          </a:p>
        </p:txBody>
      </p:sp>
      <p:sp>
        <p:nvSpPr>
          <p:cNvPr id="16" name="Content Placeholder 15">
            <a:extLst>
              <a:ext uri="{FF2B5EF4-FFF2-40B4-BE49-F238E27FC236}">
                <a16:creationId xmlns:a16="http://schemas.microsoft.com/office/drawing/2014/main" id="{81E98F88-CBFB-4ADE-B106-E10C3CB5E705}"/>
              </a:ext>
            </a:extLst>
          </p:cNvPr>
          <p:cNvSpPr>
            <a:spLocks noGrp="1"/>
          </p:cNvSpPr>
          <p:nvPr>
            <p:ph idx="1"/>
          </p:nvPr>
        </p:nvSpPr>
        <p:spPr>
          <a:xfrm>
            <a:off x="462579" y="1580163"/>
            <a:ext cx="11317045" cy="4912712"/>
          </a:xfrm>
        </p:spPr>
        <p:txBody>
          <a:bodyPr>
            <a:normAutofit/>
          </a:bodyPr>
          <a:lstStyle/>
          <a:p>
            <a:pPr marL="508000" indent="-508000"/>
            <a:r>
              <a:rPr lang="en-US" sz="4400" b="1" dirty="0">
                <a:solidFill>
                  <a:schemeClr val="accent2">
                    <a:lumMod val="20000"/>
                    <a:lumOff val="80000"/>
                  </a:schemeClr>
                </a:solidFill>
              </a:rPr>
              <a:t>A renewal based upon the rediscovery                of God’s Law</a:t>
            </a:r>
          </a:p>
          <a:p>
            <a:pPr marL="792163" lvl="1" indent="0">
              <a:buNone/>
            </a:pPr>
            <a:r>
              <a:rPr lang="en-US" sz="4000" i="1" dirty="0">
                <a:solidFill>
                  <a:srgbClr val="FFFF00"/>
                </a:solidFill>
              </a:rPr>
              <a:t>2 Kings 22:2-3, 13; 2 Chronicles 34:33</a:t>
            </a:r>
          </a:p>
        </p:txBody>
      </p:sp>
      <p:pic>
        <p:nvPicPr>
          <p:cNvPr id="17" name="Content Placeholder 14">
            <a:extLst>
              <a:ext uri="{FF2B5EF4-FFF2-40B4-BE49-F238E27FC236}">
                <a16:creationId xmlns:a16="http://schemas.microsoft.com/office/drawing/2014/main" id="{EAC8EF46-FB55-4013-ADFC-CA58299510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3716" y="172699"/>
            <a:ext cx="1468061" cy="2118679"/>
          </a:xfrm>
          <a:prstGeom prst="rect">
            <a:avLst/>
          </a:prstGeom>
          <a:effectLst>
            <a:softEdge rad="114300"/>
          </a:effectLst>
        </p:spPr>
      </p:pic>
    </p:spTree>
    <p:extLst>
      <p:ext uri="{BB962C8B-B14F-4D97-AF65-F5344CB8AC3E}">
        <p14:creationId xmlns:p14="http://schemas.microsoft.com/office/powerpoint/2010/main" val="1788649107"/>
      </p:ext>
    </p:extLst>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anim calcmode="lin" valueType="num">
                                      <p:cBhvr>
                                        <p:cTn id="8"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500"/>
                                        <p:tgtEl>
                                          <p:spTgt spid="16">
                                            <p:txEl>
                                              <p:pRg st="1" end="1"/>
                                            </p:txEl>
                                          </p:spTgt>
                                        </p:tgtEl>
                                      </p:cBhvr>
                                    </p:animEffect>
                                    <p:anim calcmode="lin" valueType="num">
                                      <p:cBhvr>
                                        <p:cTn id="13"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D5A33"/>
            </a:gs>
            <a:gs pos="46000">
              <a:srgbClr val="A94D30"/>
            </a:gs>
            <a:gs pos="100000">
              <a:srgbClr val="472D26"/>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33032B0E-AC09-45CC-8B9C-55DC875DBF2B}"/>
              </a:ext>
            </a:extLst>
          </p:cNvPr>
          <p:cNvSpPr>
            <a:spLocks noGrp="1"/>
          </p:cNvSpPr>
          <p:nvPr>
            <p:ph type="title"/>
          </p:nvPr>
        </p:nvSpPr>
        <p:spPr>
          <a:xfrm>
            <a:off x="430307" y="365126"/>
            <a:ext cx="10923494" cy="1022610"/>
          </a:xfrm>
        </p:spPr>
        <p:txBody>
          <a:bodyPr>
            <a:normAutofit/>
          </a:bodyPr>
          <a:lstStyle/>
          <a:p>
            <a:r>
              <a:rPr lang="en-US" sz="5400" dirty="0">
                <a:solidFill>
                  <a:schemeClr val="accent2">
                    <a:lumMod val="20000"/>
                    <a:lumOff val="80000"/>
                  </a:schemeClr>
                </a:solidFill>
                <a:effectLst>
                  <a:outerShdw blurRad="38100" dist="38100" dir="2700000" algn="tl">
                    <a:srgbClr val="000000">
                      <a:alpha val="43137"/>
                    </a:srgbClr>
                  </a:outerShdw>
                </a:effectLst>
                <a:latin typeface="Mervale Script" panose="03060506000000020000" pitchFamily="66" charset="0"/>
              </a:rPr>
              <a:t>Josiah  –  A  Lesson  for  Us…</a:t>
            </a:r>
          </a:p>
        </p:txBody>
      </p:sp>
      <p:sp>
        <p:nvSpPr>
          <p:cNvPr id="16" name="Content Placeholder 15">
            <a:extLst>
              <a:ext uri="{FF2B5EF4-FFF2-40B4-BE49-F238E27FC236}">
                <a16:creationId xmlns:a16="http://schemas.microsoft.com/office/drawing/2014/main" id="{81E98F88-CBFB-4ADE-B106-E10C3CB5E705}"/>
              </a:ext>
            </a:extLst>
          </p:cNvPr>
          <p:cNvSpPr>
            <a:spLocks noGrp="1"/>
          </p:cNvSpPr>
          <p:nvPr>
            <p:ph idx="1"/>
          </p:nvPr>
        </p:nvSpPr>
        <p:spPr>
          <a:xfrm>
            <a:off x="462579" y="1580163"/>
            <a:ext cx="11317045" cy="4912712"/>
          </a:xfrm>
        </p:spPr>
        <p:txBody>
          <a:bodyPr>
            <a:normAutofit/>
          </a:bodyPr>
          <a:lstStyle/>
          <a:p>
            <a:pPr marL="508000" indent="-508000"/>
            <a:r>
              <a:rPr lang="en-US" sz="4400" b="1" dirty="0">
                <a:solidFill>
                  <a:schemeClr val="accent2">
                    <a:lumMod val="20000"/>
                    <a:lumOff val="80000"/>
                  </a:schemeClr>
                </a:solidFill>
              </a:rPr>
              <a:t>A renewal based upon the rediscovery                of God’s Law</a:t>
            </a:r>
          </a:p>
          <a:p>
            <a:pPr marL="792163" lvl="1" indent="0">
              <a:buNone/>
            </a:pPr>
            <a:r>
              <a:rPr lang="en-US" sz="4000" i="1" dirty="0">
                <a:solidFill>
                  <a:srgbClr val="FFFF00"/>
                </a:solidFill>
              </a:rPr>
              <a:t>2 Kings 22:2-3, 13; 2 Chronicles 34:33</a:t>
            </a:r>
          </a:p>
          <a:p>
            <a:pPr marL="508000" indent="-508000"/>
            <a:r>
              <a:rPr lang="en-US" sz="4400" b="1" dirty="0">
                <a:solidFill>
                  <a:schemeClr val="accent2">
                    <a:lumMod val="20000"/>
                    <a:lumOff val="80000"/>
                  </a:schemeClr>
                </a:solidFill>
              </a:rPr>
              <a:t>God’s law must be respected</a:t>
            </a:r>
          </a:p>
          <a:p>
            <a:pPr marL="792163" lvl="1" indent="0">
              <a:buNone/>
            </a:pPr>
            <a:r>
              <a:rPr lang="en-US" sz="4000" i="1" dirty="0">
                <a:solidFill>
                  <a:srgbClr val="FFFF00"/>
                </a:solidFill>
              </a:rPr>
              <a:t>Psalm 1:1-2</a:t>
            </a:r>
          </a:p>
        </p:txBody>
      </p:sp>
      <p:pic>
        <p:nvPicPr>
          <p:cNvPr id="17" name="Content Placeholder 14">
            <a:extLst>
              <a:ext uri="{FF2B5EF4-FFF2-40B4-BE49-F238E27FC236}">
                <a16:creationId xmlns:a16="http://schemas.microsoft.com/office/drawing/2014/main" id="{EAC8EF46-FB55-4013-ADFC-CA58299510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3716" y="172699"/>
            <a:ext cx="1468061" cy="2118679"/>
          </a:xfrm>
          <a:prstGeom prst="rect">
            <a:avLst/>
          </a:prstGeom>
          <a:effectLst>
            <a:softEdge rad="114300"/>
          </a:effectLst>
        </p:spPr>
      </p:pic>
    </p:spTree>
    <p:extLst>
      <p:ext uri="{BB962C8B-B14F-4D97-AF65-F5344CB8AC3E}">
        <p14:creationId xmlns:p14="http://schemas.microsoft.com/office/powerpoint/2010/main" val="40834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xEl>
                                              <p:pRg st="2" end="2"/>
                                            </p:txEl>
                                          </p:spTgt>
                                        </p:tgtEl>
                                        <p:attrNameLst>
                                          <p:attrName>style.visibility</p:attrName>
                                        </p:attrNameLst>
                                      </p:cBhvr>
                                      <p:to>
                                        <p:strVal val="visible"/>
                                      </p:to>
                                    </p:set>
                                    <p:animEffect transition="in" filter="fade">
                                      <p:cBhvr>
                                        <p:cTn id="7" dur="500"/>
                                        <p:tgtEl>
                                          <p:spTgt spid="16">
                                            <p:txEl>
                                              <p:pRg st="2" end="2"/>
                                            </p:txEl>
                                          </p:spTgt>
                                        </p:tgtEl>
                                      </p:cBhvr>
                                    </p:animEffect>
                                    <p:anim calcmode="lin" valueType="num">
                                      <p:cBhvr>
                                        <p:cTn id="8"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16">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
                                            <p:txEl>
                                              <p:pRg st="3" end="3"/>
                                            </p:txEl>
                                          </p:spTgt>
                                        </p:tgtEl>
                                        <p:attrNameLst>
                                          <p:attrName>style.visibility</p:attrName>
                                        </p:attrNameLst>
                                      </p:cBhvr>
                                      <p:to>
                                        <p:strVal val="visible"/>
                                      </p:to>
                                    </p:set>
                                    <p:animEffect transition="in" filter="fade">
                                      <p:cBhvr>
                                        <p:cTn id="12" dur="500"/>
                                        <p:tgtEl>
                                          <p:spTgt spid="16">
                                            <p:txEl>
                                              <p:pRg st="3" end="3"/>
                                            </p:txEl>
                                          </p:spTgt>
                                        </p:tgtEl>
                                      </p:cBhvr>
                                    </p:animEffect>
                                    <p:anim calcmode="lin" valueType="num">
                                      <p:cBhvr>
                                        <p:cTn id="13"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14" dur="5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D5A33"/>
            </a:gs>
            <a:gs pos="46000">
              <a:srgbClr val="A94D30"/>
            </a:gs>
            <a:gs pos="100000">
              <a:srgbClr val="472D26"/>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33032B0E-AC09-45CC-8B9C-55DC875DBF2B}"/>
              </a:ext>
            </a:extLst>
          </p:cNvPr>
          <p:cNvSpPr>
            <a:spLocks noGrp="1"/>
          </p:cNvSpPr>
          <p:nvPr>
            <p:ph type="title"/>
          </p:nvPr>
        </p:nvSpPr>
        <p:spPr>
          <a:xfrm>
            <a:off x="430307" y="365126"/>
            <a:ext cx="10923494" cy="1022610"/>
          </a:xfrm>
        </p:spPr>
        <p:txBody>
          <a:bodyPr>
            <a:normAutofit/>
          </a:bodyPr>
          <a:lstStyle/>
          <a:p>
            <a:r>
              <a:rPr lang="en-US" sz="5400" dirty="0">
                <a:solidFill>
                  <a:schemeClr val="accent2">
                    <a:lumMod val="20000"/>
                    <a:lumOff val="80000"/>
                  </a:schemeClr>
                </a:solidFill>
                <a:effectLst>
                  <a:outerShdw blurRad="38100" dist="38100" dir="2700000" algn="tl">
                    <a:srgbClr val="000000">
                      <a:alpha val="43137"/>
                    </a:srgbClr>
                  </a:outerShdw>
                </a:effectLst>
                <a:latin typeface="Mervale Script" panose="03060506000000020000" pitchFamily="66" charset="0"/>
              </a:rPr>
              <a:t>Josiah  –  A  Lesson  for  Us…</a:t>
            </a:r>
          </a:p>
        </p:txBody>
      </p:sp>
      <p:sp>
        <p:nvSpPr>
          <p:cNvPr id="16" name="Content Placeholder 15">
            <a:extLst>
              <a:ext uri="{FF2B5EF4-FFF2-40B4-BE49-F238E27FC236}">
                <a16:creationId xmlns:a16="http://schemas.microsoft.com/office/drawing/2014/main" id="{81E98F88-CBFB-4ADE-B106-E10C3CB5E705}"/>
              </a:ext>
            </a:extLst>
          </p:cNvPr>
          <p:cNvSpPr>
            <a:spLocks noGrp="1"/>
          </p:cNvSpPr>
          <p:nvPr>
            <p:ph idx="1"/>
          </p:nvPr>
        </p:nvSpPr>
        <p:spPr>
          <a:xfrm>
            <a:off x="462579" y="1580163"/>
            <a:ext cx="11317045" cy="4912712"/>
          </a:xfrm>
        </p:spPr>
        <p:txBody>
          <a:bodyPr>
            <a:normAutofit/>
          </a:bodyPr>
          <a:lstStyle/>
          <a:p>
            <a:pPr marL="508000" indent="-508000"/>
            <a:r>
              <a:rPr lang="en-US" sz="4400" b="1" dirty="0">
                <a:solidFill>
                  <a:schemeClr val="accent2">
                    <a:lumMod val="20000"/>
                    <a:lumOff val="80000"/>
                  </a:schemeClr>
                </a:solidFill>
              </a:rPr>
              <a:t>A renewal based upon the rediscovery                of God’s Law</a:t>
            </a:r>
          </a:p>
          <a:p>
            <a:pPr marL="792163" lvl="1" indent="0">
              <a:buNone/>
            </a:pPr>
            <a:r>
              <a:rPr lang="en-US" sz="4000" i="1" dirty="0">
                <a:solidFill>
                  <a:srgbClr val="FFFF00"/>
                </a:solidFill>
              </a:rPr>
              <a:t>2 Kings 22:2-3, 13; 2 Chronicles 34:33</a:t>
            </a:r>
          </a:p>
          <a:p>
            <a:pPr marL="508000" indent="-508000"/>
            <a:r>
              <a:rPr lang="en-US" sz="4400" b="1" dirty="0">
                <a:solidFill>
                  <a:schemeClr val="accent2">
                    <a:lumMod val="20000"/>
                    <a:lumOff val="80000"/>
                  </a:schemeClr>
                </a:solidFill>
              </a:rPr>
              <a:t>God’s law must be respected</a:t>
            </a:r>
          </a:p>
          <a:p>
            <a:pPr marL="792163" lvl="1" indent="0">
              <a:buNone/>
            </a:pPr>
            <a:r>
              <a:rPr lang="en-US" sz="4000" i="1" dirty="0">
                <a:solidFill>
                  <a:srgbClr val="FFFF00"/>
                </a:solidFill>
              </a:rPr>
              <a:t>Psalm 1:1-2</a:t>
            </a:r>
          </a:p>
          <a:p>
            <a:pPr marL="508000" indent="-508000"/>
            <a:r>
              <a:rPr lang="en-US" sz="4400" b="1" dirty="0">
                <a:solidFill>
                  <a:schemeClr val="accent2">
                    <a:lumMod val="20000"/>
                    <a:lumOff val="80000"/>
                  </a:schemeClr>
                </a:solidFill>
              </a:rPr>
              <a:t>God’s law must be studied</a:t>
            </a:r>
          </a:p>
          <a:p>
            <a:pPr marL="792163" lvl="1" indent="0">
              <a:buNone/>
            </a:pPr>
            <a:r>
              <a:rPr lang="en-US" sz="4000" i="1" dirty="0">
                <a:solidFill>
                  <a:srgbClr val="FFFF00"/>
                </a:solidFill>
              </a:rPr>
              <a:t>Hebrews 5:12-14; Hebrews 5:9</a:t>
            </a:r>
          </a:p>
        </p:txBody>
      </p:sp>
      <p:pic>
        <p:nvPicPr>
          <p:cNvPr id="17" name="Content Placeholder 14">
            <a:extLst>
              <a:ext uri="{FF2B5EF4-FFF2-40B4-BE49-F238E27FC236}">
                <a16:creationId xmlns:a16="http://schemas.microsoft.com/office/drawing/2014/main" id="{EAC8EF46-FB55-4013-ADFC-CA58299510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3716" y="172699"/>
            <a:ext cx="1468061" cy="2118679"/>
          </a:xfrm>
          <a:prstGeom prst="rect">
            <a:avLst/>
          </a:prstGeom>
          <a:effectLst>
            <a:softEdge rad="114300"/>
          </a:effectLst>
        </p:spPr>
      </p:pic>
    </p:spTree>
    <p:extLst>
      <p:ext uri="{BB962C8B-B14F-4D97-AF65-F5344CB8AC3E}">
        <p14:creationId xmlns:p14="http://schemas.microsoft.com/office/powerpoint/2010/main" val="1955427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xEl>
                                              <p:pRg st="4" end="4"/>
                                            </p:txEl>
                                          </p:spTgt>
                                        </p:tgtEl>
                                        <p:attrNameLst>
                                          <p:attrName>style.visibility</p:attrName>
                                        </p:attrNameLst>
                                      </p:cBhvr>
                                      <p:to>
                                        <p:strVal val="visible"/>
                                      </p:to>
                                    </p:set>
                                    <p:animEffect transition="in" filter="fade">
                                      <p:cBhvr>
                                        <p:cTn id="7" dur="500"/>
                                        <p:tgtEl>
                                          <p:spTgt spid="16">
                                            <p:txEl>
                                              <p:pRg st="4" end="4"/>
                                            </p:txEl>
                                          </p:spTgt>
                                        </p:tgtEl>
                                      </p:cBhvr>
                                    </p:animEffect>
                                    <p:anim calcmode="lin" valueType="num">
                                      <p:cBhvr>
                                        <p:cTn id="8"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9" dur="500" fill="hold"/>
                                        <p:tgtEl>
                                          <p:spTgt spid="16">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
                                            <p:txEl>
                                              <p:pRg st="5" end="5"/>
                                            </p:txEl>
                                          </p:spTgt>
                                        </p:tgtEl>
                                        <p:attrNameLst>
                                          <p:attrName>style.visibility</p:attrName>
                                        </p:attrNameLst>
                                      </p:cBhvr>
                                      <p:to>
                                        <p:strVal val="visible"/>
                                      </p:to>
                                    </p:set>
                                    <p:animEffect transition="in" filter="fade">
                                      <p:cBhvr>
                                        <p:cTn id="12" dur="500"/>
                                        <p:tgtEl>
                                          <p:spTgt spid="16">
                                            <p:txEl>
                                              <p:pRg st="5" end="5"/>
                                            </p:txEl>
                                          </p:spTgt>
                                        </p:tgtEl>
                                      </p:cBhvr>
                                    </p:animEffect>
                                    <p:anim calcmode="lin" valueType="num">
                                      <p:cBhvr>
                                        <p:cTn id="13" dur="5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14" dur="5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293E3-83E6-4340-A66D-698EE32876F9}"/>
              </a:ext>
            </a:extLst>
          </p:cNvPr>
          <p:cNvSpPr>
            <a:spLocks noGrp="1"/>
          </p:cNvSpPr>
          <p:nvPr>
            <p:ph type="ctrTitle"/>
          </p:nvPr>
        </p:nvSpPr>
        <p:spPr>
          <a:xfrm>
            <a:off x="5080000" y="1057853"/>
            <a:ext cx="6842357" cy="4123747"/>
          </a:xfrm>
        </p:spPr>
        <p:txBody>
          <a:bodyPr>
            <a:noAutofit/>
          </a:bodyPr>
          <a:lstStyle/>
          <a:p>
            <a:r>
              <a:rPr lang="en-US" sz="8800" dirty="0">
                <a:effectLst>
                  <a:outerShdw blurRad="50800" dist="38100" dir="2700000" algn="tl" rotWithShape="0">
                    <a:schemeClr val="bg1">
                      <a:alpha val="40000"/>
                    </a:schemeClr>
                  </a:outerShdw>
                </a:effectLst>
                <a:latin typeface="Mervale Script" panose="03060506000000020000" pitchFamily="66" charset="0"/>
              </a:rPr>
              <a:t>How privileged we are to have access to the mind of God!</a:t>
            </a:r>
          </a:p>
        </p:txBody>
      </p:sp>
      <p:sp>
        <p:nvSpPr>
          <p:cNvPr id="3" name="Subtitle 2">
            <a:extLst>
              <a:ext uri="{FF2B5EF4-FFF2-40B4-BE49-F238E27FC236}">
                <a16:creationId xmlns:a16="http://schemas.microsoft.com/office/drawing/2014/main" id="{D753601B-77A7-4850-97E1-A59426B6510D}"/>
              </a:ext>
            </a:extLst>
          </p:cNvPr>
          <p:cNvSpPr>
            <a:spLocks noGrp="1"/>
          </p:cNvSpPr>
          <p:nvPr>
            <p:ph type="subTitle" idx="1"/>
          </p:nvPr>
        </p:nvSpPr>
        <p:spPr>
          <a:xfrm>
            <a:off x="314036" y="291090"/>
            <a:ext cx="4507345" cy="1293869"/>
          </a:xfrm>
        </p:spPr>
        <p:txBody>
          <a:bodyPr>
            <a:normAutofit/>
          </a:bodyPr>
          <a:lstStyle/>
          <a:p>
            <a:r>
              <a:rPr lang="en-US" sz="5400" dirty="0">
                <a:latin typeface="Mervale Script" panose="03060506000000020000" pitchFamily="66" charset="0"/>
              </a:rPr>
              <a:t>Jeremiah 10: 23</a:t>
            </a:r>
          </a:p>
        </p:txBody>
      </p:sp>
    </p:spTree>
    <p:extLst>
      <p:ext uri="{BB962C8B-B14F-4D97-AF65-F5344CB8AC3E}">
        <p14:creationId xmlns:p14="http://schemas.microsoft.com/office/powerpoint/2010/main" val="4002316376"/>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440</Words>
  <Application>Microsoft Office PowerPoint</Application>
  <PresentationFormat>Widescreen</PresentationFormat>
  <Paragraphs>125</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Mervale Script</vt:lpstr>
      <vt:lpstr>Office Theme</vt:lpstr>
      <vt:lpstr>God Breathed</vt:lpstr>
      <vt:lpstr>The  Bible  in  Our  Day</vt:lpstr>
      <vt:lpstr>The  Bible  in  Our  Day</vt:lpstr>
      <vt:lpstr>The  Bible  in  Our  Day</vt:lpstr>
      <vt:lpstr>The  Bible  in  Our  Day</vt:lpstr>
      <vt:lpstr>Josiah  –  A  Lesson  for  Us…</vt:lpstr>
      <vt:lpstr>Josiah  –  A  Lesson  for  Us…</vt:lpstr>
      <vt:lpstr>Josiah  –  A  Lesson  for  Us…</vt:lpstr>
      <vt:lpstr>How privileged we are to have access to the mind of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Breathed</dc:title>
  <dc:creator>Stan Cox</dc:creator>
  <cp:lastModifiedBy>Stan Cox</cp:lastModifiedBy>
  <cp:revision>16</cp:revision>
  <dcterms:created xsi:type="dcterms:W3CDTF">2017-11-30T23:48:17Z</dcterms:created>
  <dcterms:modified xsi:type="dcterms:W3CDTF">2017-12-03T01:25:52Z</dcterms:modified>
</cp:coreProperties>
</file>